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7" r:id="rId3"/>
    <p:sldId id="258" r:id="rId4"/>
    <p:sldId id="300" r:id="rId5"/>
    <p:sldId id="259" r:id="rId6"/>
    <p:sldId id="285" r:id="rId7"/>
    <p:sldId id="301" r:id="rId8"/>
    <p:sldId id="283" r:id="rId9"/>
    <p:sldId id="287" r:id="rId10"/>
    <p:sldId id="284" r:id="rId11"/>
    <p:sldId id="290" r:id="rId12"/>
    <p:sldId id="286" r:id="rId13"/>
    <p:sldId id="288" r:id="rId14"/>
    <p:sldId id="303" r:id="rId15"/>
    <p:sldId id="291" r:id="rId16"/>
    <p:sldId id="298" r:id="rId17"/>
    <p:sldId id="299" r:id="rId18"/>
    <p:sldId id="293" r:id="rId19"/>
    <p:sldId id="294" r:id="rId20"/>
    <p:sldId id="297" r:id="rId21"/>
    <p:sldId id="260" r:id="rId22"/>
    <p:sldId id="262" r:id="rId23"/>
    <p:sldId id="295" r:id="rId24"/>
    <p:sldId id="296" r:id="rId25"/>
    <p:sldId id="302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4863" autoAdjust="0"/>
  </p:normalViewPr>
  <p:slideViewPr>
    <p:cSldViewPr snapToGrid="0">
      <p:cViewPr varScale="1">
        <p:scale>
          <a:sx n="98" d="100"/>
          <a:sy n="98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7DE5B-490D-4DA4-89EC-FBEB576E8B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A55A37-2E90-4BD7-8E21-4D59C6340DE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rPr>
            <a:t>Choosing or Changing Your Major</a:t>
          </a:r>
          <a:endParaRPr lang="en-US" sz="2000" dirty="0">
            <a:solidFill>
              <a:schemeClr val="bg1"/>
            </a:solidFill>
          </a:endParaRPr>
        </a:p>
      </dgm:t>
    </dgm:pt>
    <dgm:pt modelId="{53B2D683-A3CA-485B-B6D7-9ECDE4AC380E}" type="parTrans" cxnId="{D1C7954E-81DA-4CA2-9C2B-2A4FA6C1BE7B}">
      <dgm:prSet/>
      <dgm:spPr/>
      <dgm:t>
        <a:bodyPr/>
        <a:lstStyle/>
        <a:p>
          <a:endParaRPr lang="en-US"/>
        </a:p>
      </dgm:t>
    </dgm:pt>
    <dgm:pt modelId="{CCD272D8-D182-4673-BA8D-3EE28C581EC8}" type="sibTrans" cxnId="{D1C7954E-81DA-4CA2-9C2B-2A4FA6C1BE7B}">
      <dgm:prSet/>
      <dgm:spPr/>
      <dgm:t>
        <a:bodyPr/>
        <a:lstStyle/>
        <a:p>
          <a:endParaRPr lang="en-US"/>
        </a:p>
      </dgm:t>
    </dgm:pt>
    <dgm:pt modelId="{C54734A4-C373-4A94-97BE-46A46946CDD1}">
      <dgm:prSet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rPr>
            <a:t>Exploring Career Opportunities</a:t>
          </a:r>
          <a:endParaRPr lang="en-US" sz="2000" b="1" dirty="0">
            <a:solidFill>
              <a:schemeClr val="bg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F1656A19-B19E-4095-8CD2-5C33944FCA27}" type="parTrans" cxnId="{ABFDC108-76CA-4E20-8971-58EEBFBAFFD9}">
      <dgm:prSet/>
      <dgm:spPr/>
      <dgm:t>
        <a:bodyPr/>
        <a:lstStyle/>
        <a:p>
          <a:endParaRPr lang="en-US"/>
        </a:p>
      </dgm:t>
    </dgm:pt>
    <dgm:pt modelId="{95506D4E-2B38-4A80-ACFF-B95C8823DDAD}" type="sibTrans" cxnId="{ABFDC108-76CA-4E20-8971-58EEBFBAFFD9}">
      <dgm:prSet/>
      <dgm:spPr/>
      <dgm:t>
        <a:bodyPr/>
        <a:lstStyle/>
        <a:p>
          <a:endParaRPr lang="en-US"/>
        </a:p>
      </dgm:t>
    </dgm:pt>
    <dgm:pt modelId="{7AA9A298-B7C7-4F66-A3FC-B8741FFA5D03}">
      <dgm:prSet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rPr>
            <a:t>Resume, Cover Letter, Personal Statement, LinkedIn Critique</a:t>
          </a:r>
          <a:endParaRPr lang="en-US" sz="2000" b="1" dirty="0">
            <a:solidFill>
              <a:schemeClr val="bg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625B9F8B-7145-400B-AD80-BCE3B28C963A}" type="parTrans" cxnId="{642F39F5-671C-4D29-B616-7B6F59DB66F1}">
      <dgm:prSet/>
      <dgm:spPr/>
      <dgm:t>
        <a:bodyPr/>
        <a:lstStyle/>
        <a:p>
          <a:endParaRPr lang="en-US"/>
        </a:p>
      </dgm:t>
    </dgm:pt>
    <dgm:pt modelId="{BB117130-3FAF-4631-836F-DE44899C0073}" type="sibTrans" cxnId="{642F39F5-671C-4D29-B616-7B6F59DB66F1}">
      <dgm:prSet/>
      <dgm:spPr/>
      <dgm:t>
        <a:bodyPr/>
        <a:lstStyle/>
        <a:p>
          <a:endParaRPr lang="en-US"/>
        </a:p>
      </dgm:t>
    </dgm:pt>
    <dgm:pt modelId="{4C8C9CFC-070E-4246-9457-13011D8F1670}">
      <dgm:prSet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rPr>
            <a:t>Interviewing Strategies</a:t>
          </a:r>
          <a:endParaRPr lang="en-US" sz="2000" b="1" dirty="0">
            <a:solidFill>
              <a:schemeClr val="bg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39361A5A-3A5A-49CE-8C82-8C0A6BBD425F}" type="parTrans" cxnId="{7D1ECEAD-91C2-4C3E-B772-8F1847B30FFE}">
      <dgm:prSet/>
      <dgm:spPr/>
      <dgm:t>
        <a:bodyPr/>
        <a:lstStyle/>
        <a:p>
          <a:endParaRPr lang="en-US"/>
        </a:p>
      </dgm:t>
    </dgm:pt>
    <dgm:pt modelId="{049BCBE2-78B1-45E6-9A2A-D5DDFC888319}" type="sibTrans" cxnId="{7D1ECEAD-91C2-4C3E-B772-8F1847B30FFE}">
      <dgm:prSet/>
      <dgm:spPr/>
      <dgm:t>
        <a:bodyPr/>
        <a:lstStyle/>
        <a:p>
          <a:endParaRPr lang="en-US"/>
        </a:p>
      </dgm:t>
    </dgm:pt>
    <dgm:pt modelId="{A1AD01D7-B498-4953-B10D-FCCA940E852D}">
      <dgm:prSet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rPr>
            <a:t>Finding an Internship,      Part-time Job, Shadowing,     Work Study</a:t>
          </a:r>
          <a:endParaRPr lang="en-US" sz="2000" b="1" dirty="0">
            <a:solidFill>
              <a:schemeClr val="bg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D24FA05A-93E2-4E53-898B-17A24721E4A8}" type="parTrans" cxnId="{8201A405-A38D-457D-B7A5-609C3B7EF19B}">
      <dgm:prSet/>
      <dgm:spPr/>
      <dgm:t>
        <a:bodyPr/>
        <a:lstStyle/>
        <a:p>
          <a:endParaRPr lang="en-US"/>
        </a:p>
      </dgm:t>
    </dgm:pt>
    <dgm:pt modelId="{F4A9423A-0752-4F83-AA53-269AAD1D5C26}" type="sibTrans" cxnId="{8201A405-A38D-457D-B7A5-609C3B7EF19B}">
      <dgm:prSet/>
      <dgm:spPr/>
      <dgm:t>
        <a:bodyPr/>
        <a:lstStyle/>
        <a:p>
          <a:endParaRPr lang="en-US"/>
        </a:p>
      </dgm:t>
    </dgm:pt>
    <dgm:pt modelId="{D36DF7FC-9FAC-4749-AE49-154B18A010D7}">
      <dgm:prSet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rPr>
            <a:t>Finding a Full-time Job</a:t>
          </a:r>
          <a:endParaRPr lang="en-US" sz="2000" b="1" dirty="0">
            <a:solidFill>
              <a:schemeClr val="bg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D926E957-EE45-469A-8DB3-D35163AB0415}" type="parTrans" cxnId="{A5C982F1-4B66-41D2-A5B5-A268A622FED6}">
      <dgm:prSet/>
      <dgm:spPr/>
      <dgm:t>
        <a:bodyPr/>
        <a:lstStyle/>
        <a:p>
          <a:endParaRPr lang="en-US"/>
        </a:p>
      </dgm:t>
    </dgm:pt>
    <dgm:pt modelId="{50D482AB-88C0-4B54-81D7-3FBD698F51EF}" type="sibTrans" cxnId="{A5C982F1-4B66-41D2-A5B5-A268A622FED6}">
      <dgm:prSet/>
      <dgm:spPr/>
      <dgm:t>
        <a:bodyPr/>
        <a:lstStyle/>
        <a:p>
          <a:endParaRPr lang="en-US"/>
        </a:p>
      </dgm:t>
    </dgm:pt>
    <dgm:pt modelId="{39C123E4-6F95-4EBC-925F-5911BE71AB5B}">
      <dgm:prSet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rPr>
            <a:t>Graduate School Exploration and Preparation</a:t>
          </a:r>
          <a:endParaRPr lang="en-US" sz="2000" b="1" dirty="0">
            <a:solidFill>
              <a:schemeClr val="bg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gm:t>
    </dgm:pt>
    <dgm:pt modelId="{EE63BEB8-F96E-478E-A3E2-F2C20916AE4C}" type="parTrans" cxnId="{7E1FD11E-2967-4D4E-8072-3DA5AA86A55E}">
      <dgm:prSet/>
      <dgm:spPr/>
      <dgm:t>
        <a:bodyPr/>
        <a:lstStyle/>
        <a:p>
          <a:endParaRPr lang="en-US"/>
        </a:p>
      </dgm:t>
    </dgm:pt>
    <dgm:pt modelId="{DF169D2F-A9C4-49EC-81D2-752702B43135}" type="sibTrans" cxnId="{7E1FD11E-2967-4D4E-8072-3DA5AA86A55E}">
      <dgm:prSet/>
      <dgm:spPr/>
      <dgm:t>
        <a:bodyPr/>
        <a:lstStyle/>
        <a:p>
          <a:endParaRPr lang="en-US"/>
        </a:p>
      </dgm:t>
    </dgm:pt>
    <dgm:pt modelId="{6085C181-196D-4393-943D-1BCB128EFAB7}" type="pres">
      <dgm:prSet presAssocID="{B747DE5B-490D-4DA4-89EC-FBEB576E8B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C47729-489D-4DE3-BCF7-34EEBB5F8AC6}" type="pres">
      <dgm:prSet presAssocID="{F8A55A37-2E90-4BD7-8E21-4D59C6340DE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46216-1853-49E7-B7ED-9CD8C31FBCB8}" type="pres">
      <dgm:prSet presAssocID="{CCD272D8-D182-4673-BA8D-3EE28C581EC8}" presName="sibTrans" presStyleCnt="0"/>
      <dgm:spPr/>
    </dgm:pt>
    <dgm:pt modelId="{B493F01C-D2DA-47FE-9937-0386E82AE0F0}" type="pres">
      <dgm:prSet presAssocID="{C54734A4-C373-4A94-97BE-46A46946CDD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6FFCB-B0B5-488A-AF7C-12D66DCC0943}" type="pres">
      <dgm:prSet presAssocID="{95506D4E-2B38-4A80-ACFF-B95C8823DDAD}" presName="sibTrans" presStyleCnt="0"/>
      <dgm:spPr/>
    </dgm:pt>
    <dgm:pt modelId="{A3042BC6-BEDC-4A8F-B7F9-0A454DCE5C60}" type="pres">
      <dgm:prSet presAssocID="{39C123E4-6F95-4EBC-925F-5911BE71AB5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C91F3-1094-4B3C-923F-68D3D2BEB88B}" type="pres">
      <dgm:prSet presAssocID="{DF169D2F-A9C4-49EC-81D2-752702B43135}" presName="sibTrans" presStyleCnt="0"/>
      <dgm:spPr/>
    </dgm:pt>
    <dgm:pt modelId="{DA555966-CCBF-4453-BD33-FECCE0D10B98}" type="pres">
      <dgm:prSet presAssocID="{7AA9A298-B7C7-4F66-A3FC-B8741FFA5D0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A9638-1718-4154-9E9D-8DA085CD2350}" type="pres">
      <dgm:prSet presAssocID="{BB117130-3FAF-4631-836F-DE44899C0073}" presName="sibTrans" presStyleCnt="0"/>
      <dgm:spPr/>
    </dgm:pt>
    <dgm:pt modelId="{9F2BFED8-A57E-4654-8DB7-4D35645F251E}" type="pres">
      <dgm:prSet presAssocID="{A1AD01D7-B498-4953-B10D-FCCA940E852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6A452-DBEA-4E8A-BD4A-365908BAFEB3}" type="pres">
      <dgm:prSet presAssocID="{F4A9423A-0752-4F83-AA53-269AAD1D5C26}" presName="sibTrans" presStyleCnt="0"/>
      <dgm:spPr/>
    </dgm:pt>
    <dgm:pt modelId="{2673CCD7-17C9-418B-BF4A-6E95C76CF5D8}" type="pres">
      <dgm:prSet presAssocID="{D36DF7FC-9FAC-4749-AE49-154B18A010D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ACA09-64EA-4116-8D0E-25BA5AA38AF1}" type="pres">
      <dgm:prSet presAssocID="{50D482AB-88C0-4B54-81D7-3FBD698F51EF}" presName="sibTrans" presStyleCnt="0"/>
      <dgm:spPr/>
    </dgm:pt>
    <dgm:pt modelId="{051E5043-746C-4491-8E6D-F1C354B89478}" type="pres">
      <dgm:prSet presAssocID="{4C8C9CFC-070E-4246-9457-13011D8F167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BFA855-0C47-4B19-A880-3B793349BF14}" type="presOf" srcId="{B747DE5B-490D-4DA4-89EC-FBEB576E8BC5}" destId="{6085C181-196D-4393-943D-1BCB128EFAB7}" srcOrd="0" destOrd="0" presId="urn:microsoft.com/office/officeart/2005/8/layout/default"/>
    <dgm:cxn modelId="{3ED1316D-2794-4F03-BD36-0BE46FF271DD}" type="presOf" srcId="{39C123E4-6F95-4EBC-925F-5911BE71AB5B}" destId="{A3042BC6-BEDC-4A8F-B7F9-0A454DCE5C60}" srcOrd="0" destOrd="0" presId="urn:microsoft.com/office/officeart/2005/8/layout/default"/>
    <dgm:cxn modelId="{8201A405-A38D-457D-B7A5-609C3B7EF19B}" srcId="{B747DE5B-490D-4DA4-89EC-FBEB576E8BC5}" destId="{A1AD01D7-B498-4953-B10D-FCCA940E852D}" srcOrd="4" destOrd="0" parTransId="{D24FA05A-93E2-4E53-898B-17A24721E4A8}" sibTransId="{F4A9423A-0752-4F83-AA53-269AAD1D5C26}"/>
    <dgm:cxn modelId="{7E1FD11E-2967-4D4E-8072-3DA5AA86A55E}" srcId="{B747DE5B-490D-4DA4-89EC-FBEB576E8BC5}" destId="{39C123E4-6F95-4EBC-925F-5911BE71AB5B}" srcOrd="2" destOrd="0" parTransId="{EE63BEB8-F96E-478E-A3E2-F2C20916AE4C}" sibTransId="{DF169D2F-A9C4-49EC-81D2-752702B43135}"/>
    <dgm:cxn modelId="{D1C7954E-81DA-4CA2-9C2B-2A4FA6C1BE7B}" srcId="{B747DE5B-490D-4DA4-89EC-FBEB576E8BC5}" destId="{F8A55A37-2E90-4BD7-8E21-4D59C6340DE7}" srcOrd="0" destOrd="0" parTransId="{53B2D683-A3CA-485B-B6D7-9ECDE4AC380E}" sibTransId="{CCD272D8-D182-4673-BA8D-3EE28C581EC8}"/>
    <dgm:cxn modelId="{68966FB0-ED19-4254-8702-AB1E3818453F}" type="presOf" srcId="{A1AD01D7-B498-4953-B10D-FCCA940E852D}" destId="{9F2BFED8-A57E-4654-8DB7-4D35645F251E}" srcOrd="0" destOrd="0" presId="urn:microsoft.com/office/officeart/2005/8/layout/default"/>
    <dgm:cxn modelId="{A5C982F1-4B66-41D2-A5B5-A268A622FED6}" srcId="{B747DE5B-490D-4DA4-89EC-FBEB576E8BC5}" destId="{D36DF7FC-9FAC-4749-AE49-154B18A010D7}" srcOrd="5" destOrd="0" parTransId="{D926E957-EE45-469A-8DB3-D35163AB0415}" sibTransId="{50D482AB-88C0-4B54-81D7-3FBD698F51EF}"/>
    <dgm:cxn modelId="{E6784364-1A20-4F7D-B9DA-43CE14CC1E2E}" type="presOf" srcId="{4C8C9CFC-070E-4246-9457-13011D8F1670}" destId="{051E5043-746C-4491-8E6D-F1C354B89478}" srcOrd="0" destOrd="0" presId="urn:microsoft.com/office/officeart/2005/8/layout/default"/>
    <dgm:cxn modelId="{209C1A8B-37BA-4BD6-B500-ECBFEB0BCAB7}" type="presOf" srcId="{C54734A4-C373-4A94-97BE-46A46946CDD1}" destId="{B493F01C-D2DA-47FE-9937-0386E82AE0F0}" srcOrd="0" destOrd="0" presId="urn:microsoft.com/office/officeart/2005/8/layout/default"/>
    <dgm:cxn modelId="{642F39F5-671C-4D29-B616-7B6F59DB66F1}" srcId="{B747DE5B-490D-4DA4-89EC-FBEB576E8BC5}" destId="{7AA9A298-B7C7-4F66-A3FC-B8741FFA5D03}" srcOrd="3" destOrd="0" parTransId="{625B9F8B-7145-400B-AD80-BCE3B28C963A}" sibTransId="{BB117130-3FAF-4631-836F-DE44899C0073}"/>
    <dgm:cxn modelId="{FD8CE2E7-A093-4438-B141-8E8FCD7782F5}" type="presOf" srcId="{D36DF7FC-9FAC-4749-AE49-154B18A010D7}" destId="{2673CCD7-17C9-418B-BF4A-6E95C76CF5D8}" srcOrd="0" destOrd="0" presId="urn:microsoft.com/office/officeart/2005/8/layout/default"/>
    <dgm:cxn modelId="{D2729E9F-3D7B-47A5-911E-39E4760F3426}" type="presOf" srcId="{7AA9A298-B7C7-4F66-A3FC-B8741FFA5D03}" destId="{DA555966-CCBF-4453-BD33-FECCE0D10B98}" srcOrd="0" destOrd="0" presId="urn:microsoft.com/office/officeart/2005/8/layout/default"/>
    <dgm:cxn modelId="{ABFDC108-76CA-4E20-8971-58EEBFBAFFD9}" srcId="{B747DE5B-490D-4DA4-89EC-FBEB576E8BC5}" destId="{C54734A4-C373-4A94-97BE-46A46946CDD1}" srcOrd="1" destOrd="0" parTransId="{F1656A19-B19E-4095-8CD2-5C33944FCA27}" sibTransId="{95506D4E-2B38-4A80-ACFF-B95C8823DDAD}"/>
    <dgm:cxn modelId="{2142FCC9-E78B-4040-8D32-321565B1F569}" type="presOf" srcId="{F8A55A37-2E90-4BD7-8E21-4D59C6340DE7}" destId="{CDC47729-489D-4DE3-BCF7-34EEBB5F8AC6}" srcOrd="0" destOrd="0" presId="urn:microsoft.com/office/officeart/2005/8/layout/default"/>
    <dgm:cxn modelId="{7D1ECEAD-91C2-4C3E-B772-8F1847B30FFE}" srcId="{B747DE5B-490D-4DA4-89EC-FBEB576E8BC5}" destId="{4C8C9CFC-070E-4246-9457-13011D8F1670}" srcOrd="6" destOrd="0" parTransId="{39361A5A-3A5A-49CE-8C82-8C0A6BBD425F}" sibTransId="{049BCBE2-78B1-45E6-9A2A-D5DDFC888319}"/>
    <dgm:cxn modelId="{08E5D2C5-C3B7-48C1-AB36-A1A0FD1F7B57}" type="presParOf" srcId="{6085C181-196D-4393-943D-1BCB128EFAB7}" destId="{CDC47729-489D-4DE3-BCF7-34EEBB5F8AC6}" srcOrd="0" destOrd="0" presId="urn:microsoft.com/office/officeart/2005/8/layout/default"/>
    <dgm:cxn modelId="{3BD5829F-DBF3-4BE6-94F0-BFE085FE426B}" type="presParOf" srcId="{6085C181-196D-4393-943D-1BCB128EFAB7}" destId="{59646216-1853-49E7-B7ED-9CD8C31FBCB8}" srcOrd="1" destOrd="0" presId="urn:microsoft.com/office/officeart/2005/8/layout/default"/>
    <dgm:cxn modelId="{F4EB6334-5965-4F10-AAE9-FB560FFFEBF6}" type="presParOf" srcId="{6085C181-196D-4393-943D-1BCB128EFAB7}" destId="{B493F01C-D2DA-47FE-9937-0386E82AE0F0}" srcOrd="2" destOrd="0" presId="urn:microsoft.com/office/officeart/2005/8/layout/default"/>
    <dgm:cxn modelId="{3D22D371-8854-4C9E-BC2A-734F133A92F2}" type="presParOf" srcId="{6085C181-196D-4393-943D-1BCB128EFAB7}" destId="{9096FFCB-B0B5-488A-AF7C-12D66DCC0943}" srcOrd="3" destOrd="0" presId="urn:microsoft.com/office/officeart/2005/8/layout/default"/>
    <dgm:cxn modelId="{33FFD8BD-1A1B-4002-9322-E8535CC3967E}" type="presParOf" srcId="{6085C181-196D-4393-943D-1BCB128EFAB7}" destId="{A3042BC6-BEDC-4A8F-B7F9-0A454DCE5C60}" srcOrd="4" destOrd="0" presId="urn:microsoft.com/office/officeart/2005/8/layout/default"/>
    <dgm:cxn modelId="{611B07B1-B1B9-4C08-A0A5-505E31A482E7}" type="presParOf" srcId="{6085C181-196D-4393-943D-1BCB128EFAB7}" destId="{742C91F3-1094-4B3C-923F-68D3D2BEB88B}" srcOrd="5" destOrd="0" presId="urn:microsoft.com/office/officeart/2005/8/layout/default"/>
    <dgm:cxn modelId="{8E74E2FA-3E0F-40E1-B571-62FBF78D4CC4}" type="presParOf" srcId="{6085C181-196D-4393-943D-1BCB128EFAB7}" destId="{DA555966-CCBF-4453-BD33-FECCE0D10B98}" srcOrd="6" destOrd="0" presId="urn:microsoft.com/office/officeart/2005/8/layout/default"/>
    <dgm:cxn modelId="{E307439E-72C4-4622-928F-21D05AEB1C36}" type="presParOf" srcId="{6085C181-196D-4393-943D-1BCB128EFAB7}" destId="{C12A9638-1718-4154-9E9D-8DA085CD2350}" srcOrd="7" destOrd="0" presId="urn:microsoft.com/office/officeart/2005/8/layout/default"/>
    <dgm:cxn modelId="{51B75A06-0B68-4F04-9169-DA5E9485A656}" type="presParOf" srcId="{6085C181-196D-4393-943D-1BCB128EFAB7}" destId="{9F2BFED8-A57E-4654-8DB7-4D35645F251E}" srcOrd="8" destOrd="0" presId="urn:microsoft.com/office/officeart/2005/8/layout/default"/>
    <dgm:cxn modelId="{E8B32A2D-3EC8-41CF-84CF-76B8B93635DF}" type="presParOf" srcId="{6085C181-196D-4393-943D-1BCB128EFAB7}" destId="{81C6A452-DBEA-4E8A-BD4A-365908BAFEB3}" srcOrd="9" destOrd="0" presId="urn:microsoft.com/office/officeart/2005/8/layout/default"/>
    <dgm:cxn modelId="{5799A380-687D-4478-A21C-60F87E3DBE61}" type="presParOf" srcId="{6085C181-196D-4393-943D-1BCB128EFAB7}" destId="{2673CCD7-17C9-418B-BF4A-6E95C76CF5D8}" srcOrd="10" destOrd="0" presId="urn:microsoft.com/office/officeart/2005/8/layout/default"/>
    <dgm:cxn modelId="{657C794D-E4BF-4C08-B12F-327FF7CAD58E}" type="presParOf" srcId="{6085C181-196D-4393-943D-1BCB128EFAB7}" destId="{242ACA09-64EA-4116-8D0E-25BA5AA38AF1}" srcOrd="11" destOrd="0" presId="urn:microsoft.com/office/officeart/2005/8/layout/default"/>
    <dgm:cxn modelId="{33D7C5E8-3588-4E80-AAE8-371B370B58F0}" type="presParOf" srcId="{6085C181-196D-4393-943D-1BCB128EFAB7}" destId="{051E5043-746C-4491-8E6D-F1C354B8947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42FB3-CAA4-446B-8C32-A4603996ED0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B8C7D3-356E-4FE8-BD78-440487C006AF}">
      <dgm:prSet phldrT="[Text]"/>
      <dgm:spPr/>
      <dgm:t>
        <a:bodyPr/>
        <a:lstStyle/>
        <a:p>
          <a:r>
            <a:rPr lang="en-US" dirty="0" smtClean="0">
              <a:latin typeface="Rockwell" panose="02060603020205020403" pitchFamily="18" charset="0"/>
            </a:rPr>
            <a:t>Rapport Building</a:t>
          </a:r>
          <a:endParaRPr lang="en-US" dirty="0">
            <a:latin typeface="Rockwell" panose="02060603020205020403" pitchFamily="18" charset="0"/>
          </a:endParaRPr>
        </a:p>
      </dgm:t>
    </dgm:pt>
    <dgm:pt modelId="{558D4D7B-5126-49AB-975A-2CDF852C306E}" type="parTrans" cxnId="{0961269B-1272-4314-9C79-3D6EA0BD5026}">
      <dgm:prSet/>
      <dgm:spPr/>
      <dgm:t>
        <a:bodyPr/>
        <a:lstStyle/>
        <a:p>
          <a:endParaRPr lang="en-US"/>
        </a:p>
      </dgm:t>
    </dgm:pt>
    <dgm:pt modelId="{70C02BCA-4399-43C8-88C9-D44D04953644}" type="sibTrans" cxnId="{0961269B-1272-4314-9C79-3D6EA0BD5026}">
      <dgm:prSet/>
      <dgm:spPr/>
      <dgm:t>
        <a:bodyPr/>
        <a:lstStyle/>
        <a:p>
          <a:endParaRPr lang="en-US"/>
        </a:p>
      </dgm:t>
    </dgm:pt>
    <dgm:pt modelId="{9D3EA402-5788-48E0-B519-690FAE6C1B14}">
      <dgm:prSet phldrT="[Text]" custT="1"/>
      <dgm:spPr/>
      <dgm:t>
        <a:bodyPr/>
        <a:lstStyle/>
        <a:p>
          <a:r>
            <a:rPr lang="en-US" sz="2000" dirty="0" smtClean="0">
              <a:latin typeface="Rockwell" panose="02060603020205020403" pitchFamily="18" charset="0"/>
            </a:rPr>
            <a:t>Open-ended questions</a:t>
          </a:r>
          <a:endParaRPr lang="en-US" sz="2000" dirty="0">
            <a:latin typeface="Rockwell" panose="02060603020205020403" pitchFamily="18" charset="0"/>
          </a:endParaRPr>
        </a:p>
      </dgm:t>
    </dgm:pt>
    <dgm:pt modelId="{282C1D5C-7CB1-4E48-A360-346EA92649F5}" type="parTrans" cxnId="{14F9B87A-EED4-4865-8876-D7C07F2E7A79}">
      <dgm:prSet/>
      <dgm:spPr/>
      <dgm:t>
        <a:bodyPr/>
        <a:lstStyle/>
        <a:p>
          <a:endParaRPr lang="en-US"/>
        </a:p>
      </dgm:t>
    </dgm:pt>
    <dgm:pt modelId="{0E47E9CA-A186-4854-A8C4-A0EB92A1C099}" type="sibTrans" cxnId="{14F9B87A-EED4-4865-8876-D7C07F2E7A79}">
      <dgm:prSet/>
      <dgm:spPr/>
      <dgm:t>
        <a:bodyPr/>
        <a:lstStyle/>
        <a:p>
          <a:endParaRPr lang="en-US"/>
        </a:p>
      </dgm:t>
    </dgm:pt>
    <dgm:pt modelId="{845072FB-BD4B-44E6-B751-DE4BE2488FE2}">
      <dgm:prSet phldrT="[Text]"/>
      <dgm:spPr/>
      <dgm:t>
        <a:bodyPr/>
        <a:lstStyle/>
        <a:p>
          <a:r>
            <a:rPr lang="en-US" dirty="0" smtClean="0">
              <a:latin typeface="Rockwell" panose="02060603020205020403" pitchFamily="18" charset="0"/>
            </a:rPr>
            <a:t>Determining Needs</a:t>
          </a:r>
          <a:endParaRPr lang="en-US" dirty="0">
            <a:latin typeface="Rockwell" panose="02060603020205020403" pitchFamily="18" charset="0"/>
          </a:endParaRPr>
        </a:p>
      </dgm:t>
    </dgm:pt>
    <dgm:pt modelId="{834CCA4D-FAFA-4436-AA9A-FD1F5A283DD9}" type="parTrans" cxnId="{EEE9F0FE-AC17-4E44-845E-FAD47000F82F}">
      <dgm:prSet/>
      <dgm:spPr/>
      <dgm:t>
        <a:bodyPr/>
        <a:lstStyle/>
        <a:p>
          <a:endParaRPr lang="en-US"/>
        </a:p>
      </dgm:t>
    </dgm:pt>
    <dgm:pt modelId="{C312D9AC-9D8A-4A00-AEFB-E1CE00D89F08}" type="sibTrans" cxnId="{EEE9F0FE-AC17-4E44-845E-FAD47000F82F}">
      <dgm:prSet/>
      <dgm:spPr/>
      <dgm:t>
        <a:bodyPr/>
        <a:lstStyle/>
        <a:p>
          <a:endParaRPr lang="en-US"/>
        </a:p>
      </dgm:t>
    </dgm:pt>
    <dgm:pt modelId="{53D4AB66-701F-40BF-9E06-33DE44F5D38E}">
      <dgm:prSet phldrT="[Text]" custT="1"/>
      <dgm:spPr/>
      <dgm:t>
        <a:bodyPr/>
        <a:lstStyle/>
        <a:p>
          <a:r>
            <a:rPr lang="en-US" sz="2000" dirty="0" smtClean="0">
              <a:latin typeface="Rockwell" panose="02060603020205020403" pitchFamily="18" charset="0"/>
            </a:rPr>
            <a:t>Where have you been already?</a:t>
          </a:r>
          <a:endParaRPr lang="en-US" sz="2000" dirty="0">
            <a:latin typeface="Rockwell" panose="02060603020205020403" pitchFamily="18" charset="0"/>
          </a:endParaRPr>
        </a:p>
      </dgm:t>
    </dgm:pt>
    <dgm:pt modelId="{183A0DCD-0BAE-40E0-AC5E-320828FFF2E0}" type="parTrans" cxnId="{2387FDF5-4447-438F-B308-FB065B57E3C4}">
      <dgm:prSet/>
      <dgm:spPr/>
      <dgm:t>
        <a:bodyPr/>
        <a:lstStyle/>
        <a:p>
          <a:endParaRPr lang="en-US"/>
        </a:p>
      </dgm:t>
    </dgm:pt>
    <dgm:pt modelId="{3A4B8AE7-E4BE-48E0-8491-42BEF84E4E52}" type="sibTrans" cxnId="{2387FDF5-4447-438F-B308-FB065B57E3C4}">
      <dgm:prSet/>
      <dgm:spPr/>
      <dgm:t>
        <a:bodyPr/>
        <a:lstStyle/>
        <a:p>
          <a:endParaRPr lang="en-US"/>
        </a:p>
      </dgm:t>
    </dgm:pt>
    <dgm:pt modelId="{07037F6E-FD7D-4DCC-8384-C7A0FECFF28F}">
      <dgm:prSet phldrT="[Text]"/>
      <dgm:spPr/>
      <dgm:t>
        <a:bodyPr/>
        <a:lstStyle/>
        <a:p>
          <a:r>
            <a:rPr lang="en-US" dirty="0" smtClean="0">
              <a:latin typeface="Rockwell" panose="02060603020205020403" pitchFamily="18" charset="0"/>
            </a:rPr>
            <a:t>Next Steps</a:t>
          </a:r>
          <a:endParaRPr lang="en-US" dirty="0">
            <a:latin typeface="Rockwell" panose="02060603020205020403" pitchFamily="18" charset="0"/>
          </a:endParaRPr>
        </a:p>
      </dgm:t>
    </dgm:pt>
    <dgm:pt modelId="{4F01A48C-FE93-4430-B547-9944E16BBDB2}" type="parTrans" cxnId="{AA764C5C-A717-48DC-A18D-BA6146D1A4D5}">
      <dgm:prSet/>
      <dgm:spPr/>
      <dgm:t>
        <a:bodyPr/>
        <a:lstStyle/>
        <a:p>
          <a:endParaRPr lang="en-US"/>
        </a:p>
      </dgm:t>
    </dgm:pt>
    <dgm:pt modelId="{370347A9-E10A-4231-8B73-531E841A80C9}" type="sibTrans" cxnId="{AA764C5C-A717-48DC-A18D-BA6146D1A4D5}">
      <dgm:prSet/>
      <dgm:spPr/>
      <dgm:t>
        <a:bodyPr/>
        <a:lstStyle/>
        <a:p>
          <a:endParaRPr lang="en-US"/>
        </a:p>
      </dgm:t>
    </dgm:pt>
    <dgm:pt modelId="{820E9135-42C4-47AE-98AD-6D787DBF3432}">
      <dgm:prSet phldrT="[Text]" custT="1"/>
      <dgm:spPr/>
      <dgm:t>
        <a:bodyPr/>
        <a:lstStyle/>
        <a:p>
          <a:r>
            <a:rPr lang="en-US" sz="2000" dirty="0" smtClean="0">
              <a:latin typeface="Rockwell" panose="02060603020205020403" pitchFamily="18" charset="0"/>
            </a:rPr>
            <a:t>What do you still need?</a:t>
          </a:r>
          <a:endParaRPr lang="en-US" sz="2000" dirty="0">
            <a:latin typeface="Rockwell" panose="02060603020205020403" pitchFamily="18" charset="0"/>
          </a:endParaRPr>
        </a:p>
      </dgm:t>
    </dgm:pt>
    <dgm:pt modelId="{10B82A22-A4EE-40C8-8C39-B83BD0077598}" type="parTrans" cxnId="{EE8365CF-DBE2-405C-B2C3-154E767181D0}">
      <dgm:prSet/>
      <dgm:spPr/>
      <dgm:t>
        <a:bodyPr/>
        <a:lstStyle/>
        <a:p>
          <a:endParaRPr lang="en-US"/>
        </a:p>
      </dgm:t>
    </dgm:pt>
    <dgm:pt modelId="{3B88DA36-894C-4F89-9590-7A2DA2A976FC}" type="sibTrans" cxnId="{EE8365CF-DBE2-405C-B2C3-154E767181D0}">
      <dgm:prSet/>
      <dgm:spPr/>
      <dgm:t>
        <a:bodyPr/>
        <a:lstStyle/>
        <a:p>
          <a:endParaRPr lang="en-US"/>
        </a:p>
      </dgm:t>
    </dgm:pt>
    <dgm:pt modelId="{A8876E57-E6CE-49E6-BABA-2225C9E4F195}">
      <dgm:prSet phldrT="[Text]" custT="1"/>
      <dgm:spPr/>
      <dgm:t>
        <a:bodyPr/>
        <a:lstStyle/>
        <a:p>
          <a:r>
            <a:rPr lang="en-US" sz="2000" dirty="0" smtClean="0">
              <a:latin typeface="Rockwell" panose="02060603020205020403" pitchFamily="18" charset="0"/>
            </a:rPr>
            <a:t>Uncover the story</a:t>
          </a:r>
          <a:endParaRPr lang="en-US" sz="2000" dirty="0">
            <a:latin typeface="Rockwell" panose="02060603020205020403" pitchFamily="18" charset="0"/>
          </a:endParaRPr>
        </a:p>
      </dgm:t>
    </dgm:pt>
    <dgm:pt modelId="{5BEEACE4-AF3E-4CE9-81D3-461E4D0C3FE2}" type="parTrans" cxnId="{79C3035B-B579-4AB1-B8BB-1FE884F0345A}">
      <dgm:prSet/>
      <dgm:spPr/>
      <dgm:t>
        <a:bodyPr/>
        <a:lstStyle/>
        <a:p>
          <a:endParaRPr lang="en-US"/>
        </a:p>
      </dgm:t>
    </dgm:pt>
    <dgm:pt modelId="{A39CD1C9-AEA6-4440-8035-E308B2BE80A3}" type="sibTrans" cxnId="{79C3035B-B579-4AB1-B8BB-1FE884F0345A}">
      <dgm:prSet/>
      <dgm:spPr/>
      <dgm:t>
        <a:bodyPr/>
        <a:lstStyle/>
        <a:p>
          <a:endParaRPr lang="en-US"/>
        </a:p>
      </dgm:t>
    </dgm:pt>
    <dgm:pt modelId="{262F9944-2E15-4360-9C0A-1CC651327267}">
      <dgm:prSet phldrT="[Text]" custT="1"/>
      <dgm:spPr/>
      <dgm:t>
        <a:bodyPr/>
        <a:lstStyle/>
        <a:p>
          <a:r>
            <a:rPr lang="en-US" sz="2000" dirty="0" smtClean="0">
              <a:latin typeface="Rockwell" panose="02060603020205020403" pitchFamily="18" charset="0"/>
            </a:rPr>
            <a:t>What questions do you have?</a:t>
          </a:r>
          <a:endParaRPr lang="en-US" sz="2000" dirty="0">
            <a:latin typeface="Rockwell" panose="02060603020205020403" pitchFamily="18" charset="0"/>
          </a:endParaRPr>
        </a:p>
      </dgm:t>
    </dgm:pt>
    <dgm:pt modelId="{BD1A27DE-DA4E-496D-8702-28AD12DE49E2}" type="parTrans" cxnId="{4C0D831F-EF50-4B04-B00D-3671A43C3214}">
      <dgm:prSet/>
      <dgm:spPr/>
      <dgm:t>
        <a:bodyPr/>
        <a:lstStyle/>
        <a:p>
          <a:endParaRPr lang="en-US"/>
        </a:p>
      </dgm:t>
    </dgm:pt>
    <dgm:pt modelId="{B659D311-2AD3-4329-AC80-6432B7F76E03}" type="sibTrans" cxnId="{4C0D831F-EF50-4B04-B00D-3671A43C3214}">
      <dgm:prSet/>
      <dgm:spPr/>
      <dgm:t>
        <a:bodyPr/>
        <a:lstStyle/>
        <a:p>
          <a:endParaRPr lang="en-US"/>
        </a:p>
      </dgm:t>
    </dgm:pt>
    <dgm:pt modelId="{646A4DC8-01A8-4FA8-9ED8-5CB83D751049}">
      <dgm:prSet phldrT="[Text]" custT="1"/>
      <dgm:spPr/>
      <dgm:t>
        <a:bodyPr/>
        <a:lstStyle/>
        <a:p>
          <a:r>
            <a:rPr lang="en-US" sz="2000" dirty="0" smtClean="0">
              <a:latin typeface="Rockwell" panose="02060603020205020403" pitchFamily="18" charset="0"/>
            </a:rPr>
            <a:t>What is your action step</a:t>
          </a:r>
          <a:r>
            <a:rPr lang="en-US" sz="1600" dirty="0" smtClean="0">
              <a:latin typeface="Rockwell" panose="02060603020205020403" pitchFamily="18" charset="0"/>
            </a:rPr>
            <a:t>?</a:t>
          </a:r>
          <a:endParaRPr lang="en-US" sz="1600" dirty="0">
            <a:latin typeface="Rockwell" panose="02060603020205020403" pitchFamily="18" charset="0"/>
          </a:endParaRPr>
        </a:p>
      </dgm:t>
    </dgm:pt>
    <dgm:pt modelId="{83984F8E-C33F-4D46-A91E-585FD3D5A349}" type="parTrans" cxnId="{765191EB-8038-4070-A1D7-D954EF36BFBA}">
      <dgm:prSet/>
      <dgm:spPr/>
      <dgm:t>
        <a:bodyPr/>
        <a:lstStyle/>
        <a:p>
          <a:endParaRPr lang="en-US"/>
        </a:p>
      </dgm:t>
    </dgm:pt>
    <dgm:pt modelId="{72C6298B-15C2-4475-A34D-24EB88984AD5}" type="sibTrans" cxnId="{765191EB-8038-4070-A1D7-D954EF36BFBA}">
      <dgm:prSet/>
      <dgm:spPr/>
      <dgm:t>
        <a:bodyPr/>
        <a:lstStyle/>
        <a:p>
          <a:endParaRPr lang="en-US"/>
        </a:p>
      </dgm:t>
    </dgm:pt>
    <dgm:pt modelId="{9DF9DBA1-01A2-46FA-965C-DF00CBF89EE3}" type="pres">
      <dgm:prSet presAssocID="{8AA42FB3-CAA4-446B-8C32-A4603996ED0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E0A4414-C903-4595-9E0D-F59357D3554C}" type="pres">
      <dgm:prSet presAssocID="{EDB8C7D3-356E-4FE8-BD78-440487C006AF}" presName="composite" presStyleCnt="0"/>
      <dgm:spPr/>
    </dgm:pt>
    <dgm:pt modelId="{95AB3182-B72F-42AD-8AEB-6D9909F07374}" type="pres">
      <dgm:prSet presAssocID="{EDB8C7D3-356E-4FE8-BD78-440487C006AF}" presName="bentUpArrow1" presStyleLbl="alignImgPlace1" presStyleIdx="0" presStyleCnt="2"/>
      <dgm:spPr/>
    </dgm:pt>
    <dgm:pt modelId="{1D9FA1B2-371A-4A5C-9CE7-EB3C7ABE2E45}" type="pres">
      <dgm:prSet presAssocID="{EDB8C7D3-356E-4FE8-BD78-440487C006A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C84B1-1AE3-4833-940D-D309C1417504}" type="pres">
      <dgm:prSet presAssocID="{EDB8C7D3-356E-4FE8-BD78-440487C006AF}" presName="ChildText" presStyleLbl="revTx" presStyleIdx="0" presStyleCnt="3" custScaleX="177500" custScaleY="107209" custLinFactNeighborX="39344" custLinFactNeighborY="-2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14039-9E7D-4639-8A32-5191DFA39784}" type="pres">
      <dgm:prSet presAssocID="{70C02BCA-4399-43C8-88C9-D44D04953644}" presName="sibTrans" presStyleCnt="0"/>
      <dgm:spPr/>
    </dgm:pt>
    <dgm:pt modelId="{5E6D7E14-9734-4317-B6D0-C1B888E007A1}" type="pres">
      <dgm:prSet presAssocID="{845072FB-BD4B-44E6-B751-DE4BE2488FE2}" presName="composite" presStyleCnt="0"/>
      <dgm:spPr/>
    </dgm:pt>
    <dgm:pt modelId="{DA725358-76F6-45F2-A0E5-3223F87C6625}" type="pres">
      <dgm:prSet presAssocID="{845072FB-BD4B-44E6-B751-DE4BE2488FE2}" presName="bentUpArrow1" presStyleLbl="alignImgPlace1" presStyleIdx="1" presStyleCnt="2"/>
      <dgm:spPr/>
    </dgm:pt>
    <dgm:pt modelId="{9E7854F7-4678-4F09-9492-C3CB0CEDDBF5}" type="pres">
      <dgm:prSet presAssocID="{845072FB-BD4B-44E6-B751-DE4BE2488FE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85A92-CD4A-4F19-BAEB-4DCB7E3348F4}" type="pres">
      <dgm:prSet presAssocID="{845072FB-BD4B-44E6-B751-DE4BE2488FE2}" presName="ChildText" presStyleLbl="revTx" presStyleIdx="1" presStyleCnt="3" custScaleX="141990" custLinFactNeighborX="20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C7E65-4939-4014-9774-DEA3560151A1}" type="pres">
      <dgm:prSet presAssocID="{C312D9AC-9D8A-4A00-AEFB-E1CE00D89F08}" presName="sibTrans" presStyleCnt="0"/>
      <dgm:spPr/>
    </dgm:pt>
    <dgm:pt modelId="{3C2F433E-AF0B-400A-9F04-CA4B388D037D}" type="pres">
      <dgm:prSet presAssocID="{07037F6E-FD7D-4DCC-8384-C7A0FECFF28F}" presName="composite" presStyleCnt="0"/>
      <dgm:spPr/>
    </dgm:pt>
    <dgm:pt modelId="{91872414-05B2-4C58-8C38-79F197363A66}" type="pres">
      <dgm:prSet presAssocID="{07037F6E-FD7D-4DCC-8384-C7A0FECFF28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9ACFD-D6F5-48CA-8A34-9D4FBDC46366}" type="pres">
      <dgm:prSet presAssocID="{07037F6E-FD7D-4DCC-8384-C7A0FECFF28F}" presName="FinalChildText" presStyleLbl="revTx" presStyleIdx="2" presStyleCnt="3" custScaleX="154441" custLinFactNeighborX="31495" custLinFactNeighborY="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365CF-DBE2-405C-B2C3-154E767181D0}" srcId="{07037F6E-FD7D-4DCC-8384-C7A0FECFF28F}" destId="{820E9135-42C4-47AE-98AD-6D787DBF3432}" srcOrd="0" destOrd="0" parTransId="{10B82A22-A4EE-40C8-8C39-B83BD0077598}" sibTransId="{3B88DA36-894C-4F89-9590-7A2DA2A976FC}"/>
    <dgm:cxn modelId="{8CCDE116-193C-4325-B12A-67E3647ADD6F}" type="presOf" srcId="{EDB8C7D3-356E-4FE8-BD78-440487C006AF}" destId="{1D9FA1B2-371A-4A5C-9CE7-EB3C7ABE2E45}" srcOrd="0" destOrd="0" presId="urn:microsoft.com/office/officeart/2005/8/layout/StepDownProcess"/>
    <dgm:cxn modelId="{269E3D37-49D8-44A6-9D60-83AC6D569D24}" type="presOf" srcId="{9D3EA402-5788-48E0-B519-690FAE6C1B14}" destId="{509C84B1-1AE3-4833-940D-D309C1417504}" srcOrd="0" destOrd="0" presId="urn:microsoft.com/office/officeart/2005/8/layout/StepDownProcess"/>
    <dgm:cxn modelId="{EEE9F0FE-AC17-4E44-845E-FAD47000F82F}" srcId="{8AA42FB3-CAA4-446B-8C32-A4603996ED0F}" destId="{845072FB-BD4B-44E6-B751-DE4BE2488FE2}" srcOrd="1" destOrd="0" parTransId="{834CCA4D-FAFA-4436-AA9A-FD1F5A283DD9}" sibTransId="{C312D9AC-9D8A-4A00-AEFB-E1CE00D89F08}"/>
    <dgm:cxn modelId="{966CDE3A-3827-4943-8F73-6362AA3EC8D2}" type="presOf" srcId="{53D4AB66-701F-40BF-9E06-33DE44F5D38E}" destId="{93485A92-CD4A-4F19-BAEB-4DCB7E3348F4}" srcOrd="0" destOrd="0" presId="urn:microsoft.com/office/officeart/2005/8/layout/StepDownProcess"/>
    <dgm:cxn modelId="{0961269B-1272-4314-9C79-3D6EA0BD5026}" srcId="{8AA42FB3-CAA4-446B-8C32-A4603996ED0F}" destId="{EDB8C7D3-356E-4FE8-BD78-440487C006AF}" srcOrd="0" destOrd="0" parTransId="{558D4D7B-5126-49AB-975A-2CDF852C306E}" sibTransId="{70C02BCA-4399-43C8-88C9-D44D04953644}"/>
    <dgm:cxn modelId="{765191EB-8038-4070-A1D7-D954EF36BFBA}" srcId="{07037F6E-FD7D-4DCC-8384-C7A0FECFF28F}" destId="{646A4DC8-01A8-4FA8-9ED8-5CB83D751049}" srcOrd="1" destOrd="0" parTransId="{83984F8E-C33F-4D46-A91E-585FD3D5A349}" sibTransId="{72C6298B-15C2-4475-A34D-24EB88984AD5}"/>
    <dgm:cxn modelId="{AF02DFAE-FD55-4004-AF28-B74F865614DD}" type="presOf" srcId="{820E9135-42C4-47AE-98AD-6D787DBF3432}" destId="{7559ACFD-D6F5-48CA-8A34-9D4FBDC46366}" srcOrd="0" destOrd="0" presId="urn:microsoft.com/office/officeart/2005/8/layout/StepDownProcess"/>
    <dgm:cxn modelId="{CF551D93-DA21-4092-870D-E8714AFAA45F}" type="presOf" srcId="{07037F6E-FD7D-4DCC-8384-C7A0FECFF28F}" destId="{91872414-05B2-4C58-8C38-79F197363A66}" srcOrd="0" destOrd="0" presId="urn:microsoft.com/office/officeart/2005/8/layout/StepDownProcess"/>
    <dgm:cxn modelId="{79C3035B-B579-4AB1-B8BB-1FE884F0345A}" srcId="{EDB8C7D3-356E-4FE8-BD78-440487C006AF}" destId="{A8876E57-E6CE-49E6-BABA-2225C9E4F195}" srcOrd="1" destOrd="0" parTransId="{5BEEACE4-AF3E-4CE9-81D3-461E4D0C3FE2}" sibTransId="{A39CD1C9-AEA6-4440-8035-E308B2BE80A3}"/>
    <dgm:cxn modelId="{CDAF07D1-B0E6-4637-82A9-5B50A0B681C0}" type="presOf" srcId="{845072FB-BD4B-44E6-B751-DE4BE2488FE2}" destId="{9E7854F7-4678-4F09-9492-C3CB0CEDDBF5}" srcOrd="0" destOrd="0" presId="urn:microsoft.com/office/officeart/2005/8/layout/StepDownProcess"/>
    <dgm:cxn modelId="{4C0D831F-EF50-4B04-B00D-3671A43C3214}" srcId="{845072FB-BD4B-44E6-B751-DE4BE2488FE2}" destId="{262F9944-2E15-4360-9C0A-1CC651327267}" srcOrd="1" destOrd="0" parTransId="{BD1A27DE-DA4E-496D-8702-28AD12DE49E2}" sibTransId="{B659D311-2AD3-4329-AC80-6432B7F76E03}"/>
    <dgm:cxn modelId="{14F9B87A-EED4-4865-8876-D7C07F2E7A79}" srcId="{EDB8C7D3-356E-4FE8-BD78-440487C006AF}" destId="{9D3EA402-5788-48E0-B519-690FAE6C1B14}" srcOrd="0" destOrd="0" parTransId="{282C1D5C-7CB1-4E48-A360-346EA92649F5}" sibTransId="{0E47E9CA-A186-4854-A8C4-A0EB92A1C099}"/>
    <dgm:cxn modelId="{D3223D75-FA76-475B-A464-A8792A69A144}" type="presOf" srcId="{262F9944-2E15-4360-9C0A-1CC651327267}" destId="{93485A92-CD4A-4F19-BAEB-4DCB7E3348F4}" srcOrd="0" destOrd="1" presId="urn:microsoft.com/office/officeart/2005/8/layout/StepDownProcess"/>
    <dgm:cxn modelId="{AA4C0C52-A49B-423E-9CF5-138329119708}" type="presOf" srcId="{646A4DC8-01A8-4FA8-9ED8-5CB83D751049}" destId="{7559ACFD-D6F5-48CA-8A34-9D4FBDC46366}" srcOrd="0" destOrd="1" presId="urn:microsoft.com/office/officeart/2005/8/layout/StepDownProcess"/>
    <dgm:cxn modelId="{EF22DB38-03FD-456E-A13D-6B89C128F212}" type="presOf" srcId="{A8876E57-E6CE-49E6-BABA-2225C9E4F195}" destId="{509C84B1-1AE3-4833-940D-D309C1417504}" srcOrd="0" destOrd="1" presId="urn:microsoft.com/office/officeart/2005/8/layout/StepDownProcess"/>
    <dgm:cxn modelId="{EE24778D-4A74-4C2B-BB4E-1979F174C968}" type="presOf" srcId="{8AA42FB3-CAA4-446B-8C32-A4603996ED0F}" destId="{9DF9DBA1-01A2-46FA-965C-DF00CBF89EE3}" srcOrd="0" destOrd="0" presId="urn:microsoft.com/office/officeart/2005/8/layout/StepDownProcess"/>
    <dgm:cxn modelId="{AA764C5C-A717-48DC-A18D-BA6146D1A4D5}" srcId="{8AA42FB3-CAA4-446B-8C32-A4603996ED0F}" destId="{07037F6E-FD7D-4DCC-8384-C7A0FECFF28F}" srcOrd="2" destOrd="0" parTransId="{4F01A48C-FE93-4430-B547-9944E16BBDB2}" sibTransId="{370347A9-E10A-4231-8B73-531E841A80C9}"/>
    <dgm:cxn modelId="{2387FDF5-4447-438F-B308-FB065B57E3C4}" srcId="{845072FB-BD4B-44E6-B751-DE4BE2488FE2}" destId="{53D4AB66-701F-40BF-9E06-33DE44F5D38E}" srcOrd="0" destOrd="0" parTransId="{183A0DCD-0BAE-40E0-AC5E-320828FFF2E0}" sibTransId="{3A4B8AE7-E4BE-48E0-8491-42BEF84E4E52}"/>
    <dgm:cxn modelId="{6FA14D3A-E545-4DA3-82AA-277F045B226E}" type="presParOf" srcId="{9DF9DBA1-01A2-46FA-965C-DF00CBF89EE3}" destId="{3E0A4414-C903-4595-9E0D-F59357D3554C}" srcOrd="0" destOrd="0" presId="urn:microsoft.com/office/officeart/2005/8/layout/StepDownProcess"/>
    <dgm:cxn modelId="{1FA94EC0-FFD9-4E8E-BC72-A13E4CDE16FB}" type="presParOf" srcId="{3E0A4414-C903-4595-9E0D-F59357D3554C}" destId="{95AB3182-B72F-42AD-8AEB-6D9909F07374}" srcOrd="0" destOrd="0" presId="urn:microsoft.com/office/officeart/2005/8/layout/StepDownProcess"/>
    <dgm:cxn modelId="{2BAB4BB1-A181-4549-ACDB-3C963A699D04}" type="presParOf" srcId="{3E0A4414-C903-4595-9E0D-F59357D3554C}" destId="{1D9FA1B2-371A-4A5C-9CE7-EB3C7ABE2E45}" srcOrd="1" destOrd="0" presId="urn:microsoft.com/office/officeart/2005/8/layout/StepDownProcess"/>
    <dgm:cxn modelId="{7C009254-00FE-4EC3-99C8-CFBC7EA3953D}" type="presParOf" srcId="{3E0A4414-C903-4595-9E0D-F59357D3554C}" destId="{509C84B1-1AE3-4833-940D-D309C1417504}" srcOrd="2" destOrd="0" presId="urn:microsoft.com/office/officeart/2005/8/layout/StepDownProcess"/>
    <dgm:cxn modelId="{604F6CFF-D744-4335-B706-6D52F846CF2A}" type="presParOf" srcId="{9DF9DBA1-01A2-46FA-965C-DF00CBF89EE3}" destId="{49814039-9E7D-4639-8A32-5191DFA39784}" srcOrd="1" destOrd="0" presId="urn:microsoft.com/office/officeart/2005/8/layout/StepDownProcess"/>
    <dgm:cxn modelId="{C6F9B4BE-825B-4E89-9780-865E5E718195}" type="presParOf" srcId="{9DF9DBA1-01A2-46FA-965C-DF00CBF89EE3}" destId="{5E6D7E14-9734-4317-B6D0-C1B888E007A1}" srcOrd="2" destOrd="0" presId="urn:microsoft.com/office/officeart/2005/8/layout/StepDownProcess"/>
    <dgm:cxn modelId="{DE485842-4507-4398-8EC5-5FBDAA7E562E}" type="presParOf" srcId="{5E6D7E14-9734-4317-B6D0-C1B888E007A1}" destId="{DA725358-76F6-45F2-A0E5-3223F87C6625}" srcOrd="0" destOrd="0" presId="urn:microsoft.com/office/officeart/2005/8/layout/StepDownProcess"/>
    <dgm:cxn modelId="{FB698384-9360-49B5-BBE9-F76CB212A6AF}" type="presParOf" srcId="{5E6D7E14-9734-4317-B6D0-C1B888E007A1}" destId="{9E7854F7-4678-4F09-9492-C3CB0CEDDBF5}" srcOrd="1" destOrd="0" presId="urn:microsoft.com/office/officeart/2005/8/layout/StepDownProcess"/>
    <dgm:cxn modelId="{AE51CB20-6136-4631-B193-C0393A0E7CF8}" type="presParOf" srcId="{5E6D7E14-9734-4317-B6D0-C1B888E007A1}" destId="{93485A92-CD4A-4F19-BAEB-4DCB7E3348F4}" srcOrd="2" destOrd="0" presId="urn:microsoft.com/office/officeart/2005/8/layout/StepDownProcess"/>
    <dgm:cxn modelId="{1EC614DA-C908-42E5-9354-9D47903995E4}" type="presParOf" srcId="{9DF9DBA1-01A2-46FA-965C-DF00CBF89EE3}" destId="{511C7E65-4939-4014-9774-DEA3560151A1}" srcOrd="3" destOrd="0" presId="urn:microsoft.com/office/officeart/2005/8/layout/StepDownProcess"/>
    <dgm:cxn modelId="{B72B64D4-E9A5-4182-87CC-52B0B003DAFC}" type="presParOf" srcId="{9DF9DBA1-01A2-46FA-965C-DF00CBF89EE3}" destId="{3C2F433E-AF0B-400A-9F04-CA4B388D037D}" srcOrd="4" destOrd="0" presId="urn:microsoft.com/office/officeart/2005/8/layout/StepDownProcess"/>
    <dgm:cxn modelId="{85FCCBFB-500E-4078-8414-5FE0873FAC1D}" type="presParOf" srcId="{3C2F433E-AF0B-400A-9F04-CA4B388D037D}" destId="{91872414-05B2-4C58-8C38-79F197363A66}" srcOrd="0" destOrd="0" presId="urn:microsoft.com/office/officeart/2005/8/layout/StepDownProcess"/>
    <dgm:cxn modelId="{B5CD64FD-A36C-449D-8E77-939A1F3904AB}" type="presParOf" srcId="{3C2F433E-AF0B-400A-9F04-CA4B388D037D}" destId="{7559ACFD-D6F5-48CA-8A34-9D4FBDC4636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700748-3322-4AEF-9815-D55B43F8DBD8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D27CC7DC-C92C-44E7-9FAC-0D780C30FB47}">
      <dgm:prSet phldrT="[Text]" custT="1"/>
      <dgm:spPr/>
      <dgm:t>
        <a:bodyPr/>
        <a:lstStyle/>
        <a:p>
          <a:r>
            <a:rPr lang="en-US" sz="2800" dirty="0" smtClean="0">
              <a:latin typeface="Rockwell" panose="02060603020205020403" pitchFamily="18" charset="0"/>
            </a:rPr>
            <a:t>Determine your CRC Contact</a:t>
          </a:r>
          <a:endParaRPr lang="en-US" sz="2800" dirty="0">
            <a:latin typeface="Rockwell" panose="02060603020205020403" pitchFamily="18" charset="0"/>
          </a:endParaRPr>
        </a:p>
      </dgm:t>
    </dgm:pt>
    <dgm:pt modelId="{4725AD5F-D4F9-457C-AB98-CF96C70DF71C}" type="parTrans" cxnId="{4C630BA5-3C06-4C49-9ED7-AC08090FAD5D}">
      <dgm:prSet/>
      <dgm:spPr/>
      <dgm:t>
        <a:bodyPr/>
        <a:lstStyle/>
        <a:p>
          <a:endParaRPr lang="en-US"/>
        </a:p>
      </dgm:t>
    </dgm:pt>
    <dgm:pt modelId="{C878AD98-5C12-423A-A56E-78F7259FFA32}" type="sibTrans" cxnId="{4C630BA5-3C06-4C49-9ED7-AC08090FAD5D}">
      <dgm:prSet custT="1"/>
      <dgm:spPr/>
      <dgm:t>
        <a:bodyPr/>
        <a:lstStyle/>
        <a:p>
          <a:endParaRPr lang="en-US" sz="2000">
            <a:latin typeface="Rockwell" panose="02060603020205020403" pitchFamily="18" charset="0"/>
          </a:endParaRPr>
        </a:p>
      </dgm:t>
    </dgm:pt>
    <dgm:pt modelId="{B4D5236C-CDE8-4049-839B-D789A3B88981}">
      <dgm:prSet phldrT="[Text]" custT="1"/>
      <dgm:spPr/>
      <dgm:t>
        <a:bodyPr/>
        <a:lstStyle/>
        <a:p>
          <a:r>
            <a:rPr lang="en-US" sz="2800" dirty="0" smtClean="0">
              <a:latin typeface="Rockwell" panose="02060603020205020403" pitchFamily="18" charset="0"/>
            </a:rPr>
            <a:t>Set-up a meeting to discuss ideas and overlap of office goals</a:t>
          </a:r>
          <a:endParaRPr lang="en-US" sz="2800" dirty="0">
            <a:latin typeface="Rockwell" panose="02060603020205020403" pitchFamily="18" charset="0"/>
          </a:endParaRPr>
        </a:p>
      </dgm:t>
    </dgm:pt>
    <dgm:pt modelId="{840CE47B-F0AF-444D-A802-8CD334655D56}" type="parTrans" cxnId="{2917009A-7098-4EA5-BB0F-A2A3E3645158}">
      <dgm:prSet/>
      <dgm:spPr/>
      <dgm:t>
        <a:bodyPr/>
        <a:lstStyle/>
        <a:p>
          <a:endParaRPr lang="en-US"/>
        </a:p>
      </dgm:t>
    </dgm:pt>
    <dgm:pt modelId="{4BC1BB28-9BF7-4E19-819D-4232C8B1FE8A}" type="sibTrans" cxnId="{2917009A-7098-4EA5-BB0F-A2A3E3645158}">
      <dgm:prSet custT="1"/>
      <dgm:spPr/>
      <dgm:t>
        <a:bodyPr/>
        <a:lstStyle/>
        <a:p>
          <a:endParaRPr lang="en-US" sz="2000">
            <a:latin typeface="Rockwell" panose="02060603020205020403" pitchFamily="18" charset="0"/>
          </a:endParaRPr>
        </a:p>
      </dgm:t>
    </dgm:pt>
    <dgm:pt modelId="{D61F5CAC-914A-4176-A505-98C6D06AE8B2}">
      <dgm:prSet phldrT="[Text]" custT="1"/>
      <dgm:spPr/>
      <dgm:t>
        <a:bodyPr/>
        <a:lstStyle/>
        <a:p>
          <a:r>
            <a:rPr lang="en-US" sz="2800" dirty="0" smtClean="0">
              <a:latin typeface="Rockwell" panose="02060603020205020403" pitchFamily="18" charset="0"/>
            </a:rPr>
            <a:t>Determine your audience and needs </a:t>
          </a:r>
          <a:endParaRPr lang="en-US" sz="2800" dirty="0">
            <a:latin typeface="Rockwell" panose="02060603020205020403" pitchFamily="18" charset="0"/>
          </a:endParaRPr>
        </a:p>
      </dgm:t>
    </dgm:pt>
    <dgm:pt modelId="{9FCC1B74-6F60-4BFF-ABE2-6733B356D008}" type="parTrans" cxnId="{863F97CA-52FC-40B9-A96F-93863E33D678}">
      <dgm:prSet/>
      <dgm:spPr/>
      <dgm:t>
        <a:bodyPr/>
        <a:lstStyle/>
        <a:p>
          <a:endParaRPr lang="en-US"/>
        </a:p>
      </dgm:t>
    </dgm:pt>
    <dgm:pt modelId="{39C96BDB-5D31-41C7-A3A9-208CE475EE12}" type="sibTrans" cxnId="{863F97CA-52FC-40B9-A96F-93863E33D678}">
      <dgm:prSet/>
      <dgm:spPr/>
      <dgm:t>
        <a:bodyPr/>
        <a:lstStyle/>
        <a:p>
          <a:endParaRPr lang="en-US"/>
        </a:p>
      </dgm:t>
    </dgm:pt>
    <dgm:pt modelId="{A9802FA7-EBC8-4454-ACA7-956322014C23}" type="pres">
      <dgm:prSet presAssocID="{52700748-3322-4AEF-9815-D55B43F8DBD8}" presName="Name0" presStyleCnt="0">
        <dgm:presLayoutVars>
          <dgm:dir/>
          <dgm:resizeHandles val="exact"/>
        </dgm:presLayoutVars>
      </dgm:prSet>
      <dgm:spPr/>
    </dgm:pt>
    <dgm:pt modelId="{2B641D09-1120-4380-B85F-D1F9265BBA09}" type="pres">
      <dgm:prSet presAssocID="{D27CC7DC-C92C-44E7-9FAC-0D780C30FB4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39149-A909-4C01-9E06-7A947D04D184}" type="pres">
      <dgm:prSet presAssocID="{C878AD98-5C12-423A-A56E-78F7259FFA3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68BC28C-1C06-47E9-8B50-493E3C1E5DD0}" type="pres">
      <dgm:prSet presAssocID="{C878AD98-5C12-423A-A56E-78F7259FFA3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22AF0ED-3228-4B8C-BA4C-541E511E4EB3}" type="pres">
      <dgm:prSet presAssocID="{B4D5236C-CDE8-4049-839B-D789A3B889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4F50D-E53B-4A40-B49C-19C9C4842A1F}" type="pres">
      <dgm:prSet presAssocID="{4BC1BB28-9BF7-4E19-819D-4232C8B1FE8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325DAED-1609-42B2-9C33-DBA4BBF9C572}" type="pres">
      <dgm:prSet presAssocID="{4BC1BB28-9BF7-4E19-819D-4232C8B1FE8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330583E-2AB3-403D-B410-9C700D063072}" type="pres">
      <dgm:prSet presAssocID="{D61F5CAC-914A-4176-A505-98C6D06AE8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74107-6DA3-4451-8123-C7E487257374}" type="presOf" srcId="{52700748-3322-4AEF-9815-D55B43F8DBD8}" destId="{A9802FA7-EBC8-4454-ACA7-956322014C23}" srcOrd="0" destOrd="0" presId="urn:microsoft.com/office/officeart/2005/8/layout/process1"/>
    <dgm:cxn modelId="{ACC447E0-E99A-405F-91D3-86D1F72B1AD9}" type="presOf" srcId="{4BC1BB28-9BF7-4E19-819D-4232C8B1FE8A}" destId="{6325DAED-1609-42B2-9C33-DBA4BBF9C572}" srcOrd="1" destOrd="0" presId="urn:microsoft.com/office/officeart/2005/8/layout/process1"/>
    <dgm:cxn modelId="{113F652D-0DC3-4084-B0AC-A73A3BCD568E}" type="presOf" srcId="{B4D5236C-CDE8-4049-839B-D789A3B88981}" destId="{522AF0ED-3228-4B8C-BA4C-541E511E4EB3}" srcOrd="0" destOrd="0" presId="urn:microsoft.com/office/officeart/2005/8/layout/process1"/>
    <dgm:cxn modelId="{D16EF9B3-4708-4EB9-83AE-C5FB84479B69}" type="presOf" srcId="{D27CC7DC-C92C-44E7-9FAC-0D780C30FB47}" destId="{2B641D09-1120-4380-B85F-D1F9265BBA09}" srcOrd="0" destOrd="0" presId="urn:microsoft.com/office/officeart/2005/8/layout/process1"/>
    <dgm:cxn modelId="{55F672F3-C51F-49CF-A2AB-F637333D9F61}" type="presOf" srcId="{D61F5CAC-914A-4176-A505-98C6D06AE8B2}" destId="{B330583E-2AB3-403D-B410-9C700D063072}" srcOrd="0" destOrd="0" presId="urn:microsoft.com/office/officeart/2005/8/layout/process1"/>
    <dgm:cxn modelId="{2917009A-7098-4EA5-BB0F-A2A3E3645158}" srcId="{52700748-3322-4AEF-9815-D55B43F8DBD8}" destId="{B4D5236C-CDE8-4049-839B-D789A3B88981}" srcOrd="1" destOrd="0" parTransId="{840CE47B-F0AF-444D-A802-8CD334655D56}" sibTransId="{4BC1BB28-9BF7-4E19-819D-4232C8B1FE8A}"/>
    <dgm:cxn modelId="{4C630BA5-3C06-4C49-9ED7-AC08090FAD5D}" srcId="{52700748-3322-4AEF-9815-D55B43F8DBD8}" destId="{D27CC7DC-C92C-44E7-9FAC-0D780C30FB47}" srcOrd="0" destOrd="0" parTransId="{4725AD5F-D4F9-457C-AB98-CF96C70DF71C}" sibTransId="{C878AD98-5C12-423A-A56E-78F7259FFA32}"/>
    <dgm:cxn modelId="{C6075BFB-8DE8-4328-AD14-662C21FD9CDD}" type="presOf" srcId="{C878AD98-5C12-423A-A56E-78F7259FFA32}" destId="{9AF39149-A909-4C01-9E06-7A947D04D184}" srcOrd="0" destOrd="0" presId="urn:microsoft.com/office/officeart/2005/8/layout/process1"/>
    <dgm:cxn modelId="{863F97CA-52FC-40B9-A96F-93863E33D678}" srcId="{52700748-3322-4AEF-9815-D55B43F8DBD8}" destId="{D61F5CAC-914A-4176-A505-98C6D06AE8B2}" srcOrd="2" destOrd="0" parTransId="{9FCC1B74-6F60-4BFF-ABE2-6733B356D008}" sibTransId="{39C96BDB-5D31-41C7-A3A9-208CE475EE12}"/>
    <dgm:cxn modelId="{D6710305-D95A-4951-BAAA-FE149AFCC80E}" type="presOf" srcId="{4BC1BB28-9BF7-4E19-819D-4232C8B1FE8A}" destId="{3414F50D-E53B-4A40-B49C-19C9C4842A1F}" srcOrd="0" destOrd="0" presId="urn:microsoft.com/office/officeart/2005/8/layout/process1"/>
    <dgm:cxn modelId="{9A9B67FD-452E-4DBF-A502-20DDA619F627}" type="presOf" srcId="{C878AD98-5C12-423A-A56E-78F7259FFA32}" destId="{268BC28C-1C06-47E9-8B50-493E3C1E5DD0}" srcOrd="1" destOrd="0" presId="urn:microsoft.com/office/officeart/2005/8/layout/process1"/>
    <dgm:cxn modelId="{29C2D80C-6CEB-45B2-A150-6586A8386E90}" type="presParOf" srcId="{A9802FA7-EBC8-4454-ACA7-956322014C23}" destId="{2B641D09-1120-4380-B85F-D1F9265BBA09}" srcOrd="0" destOrd="0" presId="urn:microsoft.com/office/officeart/2005/8/layout/process1"/>
    <dgm:cxn modelId="{C8F4C441-0900-4AE4-9AEA-965C98C6CC2C}" type="presParOf" srcId="{A9802FA7-EBC8-4454-ACA7-956322014C23}" destId="{9AF39149-A909-4C01-9E06-7A947D04D184}" srcOrd="1" destOrd="0" presId="urn:microsoft.com/office/officeart/2005/8/layout/process1"/>
    <dgm:cxn modelId="{85F95217-5782-45BF-A6A5-B476C8D8A908}" type="presParOf" srcId="{9AF39149-A909-4C01-9E06-7A947D04D184}" destId="{268BC28C-1C06-47E9-8B50-493E3C1E5DD0}" srcOrd="0" destOrd="0" presId="urn:microsoft.com/office/officeart/2005/8/layout/process1"/>
    <dgm:cxn modelId="{CAD77DCC-51B1-48B9-9F60-D12E742EA8B2}" type="presParOf" srcId="{A9802FA7-EBC8-4454-ACA7-956322014C23}" destId="{522AF0ED-3228-4B8C-BA4C-541E511E4EB3}" srcOrd="2" destOrd="0" presId="urn:microsoft.com/office/officeart/2005/8/layout/process1"/>
    <dgm:cxn modelId="{3CFDBC4A-960D-4B83-8908-400C357B4788}" type="presParOf" srcId="{A9802FA7-EBC8-4454-ACA7-956322014C23}" destId="{3414F50D-E53B-4A40-B49C-19C9C4842A1F}" srcOrd="3" destOrd="0" presId="urn:microsoft.com/office/officeart/2005/8/layout/process1"/>
    <dgm:cxn modelId="{C702BA03-2226-4C94-8557-7790EE483118}" type="presParOf" srcId="{3414F50D-E53B-4A40-B49C-19C9C4842A1F}" destId="{6325DAED-1609-42B2-9C33-DBA4BBF9C572}" srcOrd="0" destOrd="0" presId="urn:microsoft.com/office/officeart/2005/8/layout/process1"/>
    <dgm:cxn modelId="{B3D8554A-95EF-474E-9A0F-90AE5461AB4B}" type="presParOf" srcId="{A9802FA7-EBC8-4454-ACA7-956322014C23}" destId="{B330583E-2AB3-403D-B410-9C700D06307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47729-489D-4DE3-BCF7-34EEBB5F8AC6}">
      <dsp:nvSpPr>
        <dsp:cNvPr id="0" name=""/>
        <dsp:cNvSpPr/>
      </dsp:nvSpPr>
      <dsp:spPr>
        <a:xfrm>
          <a:off x="886215" y="3839"/>
          <a:ext cx="2450235" cy="147014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rPr>
            <a:t>Choosing or Changing Your Major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886215" y="3839"/>
        <a:ext cx="2450235" cy="1470141"/>
      </dsp:txXfrm>
    </dsp:sp>
    <dsp:sp modelId="{B493F01C-D2DA-47FE-9937-0386E82AE0F0}">
      <dsp:nvSpPr>
        <dsp:cNvPr id="0" name=""/>
        <dsp:cNvSpPr/>
      </dsp:nvSpPr>
      <dsp:spPr>
        <a:xfrm>
          <a:off x="3581474" y="3839"/>
          <a:ext cx="2450235" cy="147014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rPr>
            <a:t>Exploring Career Opportunities</a:t>
          </a:r>
          <a:endParaRPr lang="en-US" sz="2000" b="1" kern="1200" dirty="0">
            <a:solidFill>
              <a:schemeClr val="bg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3581474" y="3839"/>
        <a:ext cx="2450235" cy="1470141"/>
      </dsp:txXfrm>
    </dsp:sp>
    <dsp:sp modelId="{A3042BC6-BEDC-4A8F-B7F9-0A454DCE5C60}">
      <dsp:nvSpPr>
        <dsp:cNvPr id="0" name=""/>
        <dsp:cNvSpPr/>
      </dsp:nvSpPr>
      <dsp:spPr>
        <a:xfrm>
          <a:off x="6276733" y="3839"/>
          <a:ext cx="2450235" cy="147014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rPr>
            <a:t>Graduate School Exploration and Preparation</a:t>
          </a:r>
          <a:endParaRPr lang="en-US" sz="2000" b="1" kern="1200" dirty="0">
            <a:solidFill>
              <a:schemeClr val="bg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6276733" y="3839"/>
        <a:ext cx="2450235" cy="1470141"/>
      </dsp:txXfrm>
    </dsp:sp>
    <dsp:sp modelId="{DA555966-CCBF-4453-BD33-FECCE0D10B98}">
      <dsp:nvSpPr>
        <dsp:cNvPr id="0" name=""/>
        <dsp:cNvSpPr/>
      </dsp:nvSpPr>
      <dsp:spPr>
        <a:xfrm>
          <a:off x="886215" y="1719004"/>
          <a:ext cx="2450235" cy="147014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rPr>
            <a:t>Resume, Cover Letter, Personal Statement, LinkedIn Critique</a:t>
          </a:r>
          <a:endParaRPr lang="en-US" sz="2000" b="1" kern="1200" dirty="0">
            <a:solidFill>
              <a:schemeClr val="bg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886215" y="1719004"/>
        <a:ext cx="2450235" cy="1470141"/>
      </dsp:txXfrm>
    </dsp:sp>
    <dsp:sp modelId="{9F2BFED8-A57E-4654-8DB7-4D35645F251E}">
      <dsp:nvSpPr>
        <dsp:cNvPr id="0" name=""/>
        <dsp:cNvSpPr/>
      </dsp:nvSpPr>
      <dsp:spPr>
        <a:xfrm>
          <a:off x="3581474" y="1719004"/>
          <a:ext cx="2450235" cy="147014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rPr>
            <a:t>Finding an Internship,      Part-time Job, Shadowing,     Work Study</a:t>
          </a:r>
          <a:endParaRPr lang="en-US" sz="2000" b="1" kern="1200" dirty="0">
            <a:solidFill>
              <a:schemeClr val="bg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3581474" y="1719004"/>
        <a:ext cx="2450235" cy="1470141"/>
      </dsp:txXfrm>
    </dsp:sp>
    <dsp:sp modelId="{2673CCD7-17C9-418B-BF4A-6E95C76CF5D8}">
      <dsp:nvSpPr>
        <dsp:cNvPr id="0" name=""/>
        <dsp:cNvSpPr/>
      </dsp:nvSpPr>
      <dsp:spPr>
        <a:xfrm>
          <a:off x="6276733" y="1719004"/>
          <a:ext cx="2450235" cy="147014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rPr>
            <a:t>Finding a Full-time Job</a:t>
          </a:r>
          <a:endParaRPr lang="en-US" sz="2000" b="1" kern="1200" dirty="0">
            <a:solidFill>
              <a:schemeClr val="bg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6276733" y="1719004"/>
        <a:ext cx="2450235" cy="1470141"/>
      </dsp:txXfrm>
    </dsp:sp>
    <dsp:sp modelId="{051E5043-746C-4491-8E6D-F1C354B89478}">
      <dsp:nvSpPr>
        <dsp:cNvPr id="0" name=""/>
        <dsp:cNvSpPr/>
      </dsp:nvSpPr>
      <dsp:spPr>
        <a:xfrm>
          <a:off x="3581474" y="3434169"/>
          <a:ext cx="2450235" cy="147014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rPr>
            <a:t>Interviewing Strategies</a:t>
          </a:r>
          <a:endParaRPr lang="en-US" sz="2000" b="1" kern="1200" dirty="0">
            <a:solidFill>
              <a:schemeClr val="bg1"/>
            </a:solidFill>
            <a:latin typeface="Batang" panose="02030600000101010101" pitchFamily="18" charset="-127"/>
            <a:ea typeface="Batang" panose="02030600000101010101" pitchFamily="18" charset="-127"/>
          </a:endParaRPr>
        </a:p>
      </dsp:txBody>
      <dsp:txXfrm>
        <a:off x="3581474" y="3434169"/>
        <a:ext cx="2450235" cy="1470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B3182-B72F-42AD-8AEB-6D9909F07374}">
      <dsp:nvSpPr>
        <dsp:cNvPr id="0" name=""/>
        <dsp:cNvSpPr/>
      </dsp:nvSpPr>
      <dsp:spPr>
        <a:xfrm rot="5400000">
          <a:off x="1159588" y="1325902"/>
          <a:ext cx="1172646" cy="13350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FA1B2-371A-4A5C-9CE7-EB3C7ABE2E45}">
      <dsp:nvSpPr>
        <dsp:cNvPr id="0" name=""/>
        <dsp:cNvSpPr/>
      </dsp:nvSpPr>
      <dsp:spPr>
        <a:xfrm>
          <a:off x="848908" y="26000"/>
          <a:ext cx="1974046" cy="138176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Rockwell" panose="02060603020205020403" pitchFamily="18" charset="0"/>
            </a:rPr>
            <a:t>Rapport Building</a:t>
          </a:r>
          <a:endParaRPr lang="en-US" sz="2200" kern="1200" dirty="0">
            <a:latin typeface="Rockwell" panose="02060603020205020403" pitchFamily="18" charset="0"/>
          </a:endParaRPr>
        </a:p>
      </dsp:txBody>
      <dsp:txXfrm>
        <a:off x="916372" y="93464"/>
        <a:ext cx="1839118" cy="1246840"/>
      </dsp:txXfrm>
    </dsp:sp>
    <dsp:sp modelId="{509C84B1-1AE3-4833-940D-D309C1417504}">
      <dsp:nvSpPr>
        <dsp:cNvPr id="0" name=""/>
        <dsp:cNvSpPr/>
      </dsp:nvSpPr>
      <dsp:spPr>
        <a:xfrm>
          <a:off x="2831482" y="92333"/>
          <a:ext cx="2548426" cy="1197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Rockwell" panose="02060603020205020403" pitchFamily="18" charset="0"/>
            </a:rPr>
            <a:t>Open-ended questions</a:t>
          </a:r>
          <a:endParaRPr lang="en-US" sz="2000" kern="1200" dirty="0">
            <a:latin typeface="Rockwell" panose="020606030202050204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Rockwell" panose="02060603020205020403" pitchFamily="18" charset="0"/>
            </a:rPr>
            <a:t>Uncover the story</a:t>
          </a:r>
          <a:endParaRPr lang="en-US" sz="2000" kern="1200" dirty="0">
            <a:latin typeface="Rockwell" panose="02060603020205020403" pitchFamily="18" charset="0"/>
          </a:endParaRPr>
        </a:p>
      </dsp:txBody>
      <dsp:txXfrm>
        <a:off x="2831482" y="92333"/>
        <a:ext cx="2548426" cy="1197316"/>
      </dsp:txXfrm>
    </dsp:sp>
    <dsp:sp modelId="{DA725358-76F6-45F2-A0E5-3223F87C6625}">
      <dsp:nvSpPr>
        <dsp:cNvPr id="0" name=""/>
        <dsp:cNvSpPr/>
      </dsp:nvSpPr>
      <dsp:spPr>
        <a:xfrm rot="5400000">
          <a:off x="3063328" y="2878084"/>
          <a:ext cx="1172646" cy="13350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854F7-4678-4F09-9492-C3CB0CEDDBF5}">
      <dsp:nvSpPr>
        <dsp:cNvPr id="0" name=""/>
        <dsp:cNvSpPr/>
      </dsp:nvSpPr>
      <dsp:spPr>
        <a:xfrm>
          <a:off x="2752648" y="1578182"/>
          <a:ext cx="1974046" cy="138176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Rockwell" panose="02060603020205020403" pitchFamily="18" charset="0"/>
            </a:rPr>
            <a:t>Determining Needs</a:t>
          </a:r>
          <a:endParaRPr lang="en-US" sz="2200" kern="1200" dirty="0">
            <a:latin typeface="Rockwell" panose="02060603020205020403" pitchFamily="18" charset="0"/>
          </a:endParaRPr>
        </a:p>
      </dsp:txBody>
      <dsp:txXfrm>
        <a:off x="2820112" y="1645646"/>
        <a:ext cx="1839118" cy="1246840"/>
      </dsp:txXfrm>
    </dsp:sp>
    <dsp:sp modelId="{93485A92-CD4A-4F19-BAEB-4DCB7E3348F4}">
      <dsp:nvSpPr>
        <dsp:cNvPr id="0" name=""/>
        <dsp:cNvSpPr/>
      </dsp:nvSpPr>
      <dsp:spPr>
        <a:xfrm>
          <a:off x="4726709" y="1709965"/>
          <a:ext cx="2038597" cy="1116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Rockwell" panose="02060603020205020403" pitchFamily="18" charset="0"/>
            </a:rPr>
            <a:t>Where have you been already?</a:t>
          </a:r>
          <a:endParaRPr lang="en-US" sz="2000" kern="1200" dirty="0">
            <a:latin typeface="Rockwell" panose="020606030202050204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Rockwell" panose="02060603020205020403" pitchFamily="18" charset="0"/>
            </a:rPr>
            <a:t>What questions do you have?</a:t>
          </a:r>
          <a:endParaRPr lang="en-US" sz="2000" kern="1200" dirty="0">
            <a:latin typeface="Rockwell" panose="02060603020205020403" pitchFamily="18" charset="0"/>
          </a:endParaRPr>
        </a:p>
      </dsp:txBody>
      <dsp:txXfrm>
        <a:off x="4726709" y="1709965"/>
        <a:ext cx="2038597" cy="1116806"/>
      </dsp:txXfrm>
    </dsp:sp>
    <dsp:sp modelId="{91872414-05B2-4C58-8C38-79F197363A66}">
      <dsp:nvSpPr>
        <dsp:cNvPr id="0" name=""/>
        <dsp:cNvSpPr/>
      </dsp:nvSpPr>
      <dsp:spPr>
        <a:xfrm>
          <a:off x="4656389" y="3130364"/>
          <a:ext cx="1974046" cy="138176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Rockwell" panose="02060603020205020403" pitchFamily="18" charset="0"/>
            </a:rPr>
            <a:t>Next Steps</a:t>
          </a:r>
          <a:endParaRPr lang="en-US" sz="2200" kern="1200" dirty="0">
            <a:latin typeface="Rockwell" panose="02060603020205020403" pitchFamily="18" charset="0"/>
          </a:endParaRPr>
        </a:p>
      </dsp:txBody>
      <dsp:txXfrm>
        <a:off x="4723853" y="3197828"/>
        <a:ext cx="1839118" cy="1246840"/>
      </dsp:txXfrm>
    </dsp:sp>
    <dsp:sp modelId="{7559ACFD-D6F5-48CA-8A34-9D4FBDC46366}">
      <dsp:nvSpPr>
        <dsp:cNvPr id="0" name=""/>
        <dsp:cNvSpPr/>
      </dsp:nvSpPr>
      <dsp:spPr>
        <a:xfrm>
          <a:off x="6691806" y="3272187"/>
          <a:ext cx="2217360" cy="1116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Rockwell" panose="02060603020205020403" pitchFamily="18" charset="0"/>
            </a:rPr>
            <a:t>What do you still need?</a:t>
          </a:r>
          <a:endParaRPr lang="en-US" sz="2000" kern="1200" dirty="0">
            <a:latin typeface="Rockwell" panose="02060603020205020403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Rockwell" panose="02060603020205020403" pitchFamily="18" charset="0"/>
            </a:rPr>
            <a:t>What is your action step</a:t>
          </a:r>
          <a:r>
            <a:rPr lang="en-US" sz="1600" kern="1200" dirty="0" smtClean="0">
              <a:latin typeface="Rockwell" panose="02060603020205020403" pitchFamily="18" charset="0"/>
            </a:rPr>
            <a:t>?</a:t>
          </a:r>
          <a:endParaRPr lang="en-US" sz="1600" kern="1200" dirty="0">
            <a:latin typeface="Rockwell" panose="02060603020205020403" pitchFamily="18" charset="0"/>
          </a:endParaRPr>
        </a:p>
      </dsp:txBody>
      <dsp:txXfrm>
        <a:off x="6691806" y="3272187"/>
        <a:ext cx="2217360" cy="1116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41D09-1120-4380-B85F-D1F9265BBA09}">
      <dsp:nvSpPr>
        <dsp:cNvPr id="0" name=""/>
        <dsp:cNvSpPr/>
      </dsp:nvSpPr>
      <dsp:spPr>
        <a:xfrm>
          <a:off x="7467" y="1116276"/>
          <a:ext cx="2232008" cy="26417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Rockwell" panose="02060603020205020403" pitchFamily="18" charset="0"/>
            </a:rPr>
            <a:t>Determine your CRC Contact</a:t>
          </a:r>
          <a:endParaRPr lang="en-US" sz="2800" kern="1200" dirty="0">
            <a:latin typeface="Rockwell" panose="02060603020205020403" pitchFamily="18" charset="0"/>
          </a:endParaRPr>
        </a:p>
      </dsp:txBody>
      <dsp:txXfrm>
        <a:off x="72840" y="1181649"/>
        <a:ext cx="2101262" cy="2511045"/>
      </dsp:txXfrm>
    </dsp:sp>
    <dsp:sp modelId="{9AF39149-A909-4C01-9E06-7A947D04D184}">
      <dsp:nvSpPr>
        <dsp:cNvPr id="0" name=""/>
        <dsp:cNvSpPr/>
      </dsp:nvSpPr>
      <dsp:spPr>
        <a:xfrm>
          <a:off x="2462676" y="2160402"/>
          <a:ext cx="473185" cy="55353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Rockwell" panose="02060603020205020403" pitchFamily="18" charset="0"/>
          </a:endParaRPr>
        </a:p>
      </dsp:txBody>
      <dsp:txXfrm>
        <a:off x="2462676" y="2271110"/>
        <a:ext cx="331230" cy="332122"/>
      </dsp:txXfrm>
    </dsp:sp>
    <dsp:sp modelId="{522AF0ED-3228-4B8C-BA4C-541E511E4EB3}">
      <dsp:nvSpPr>
        <dsp:cNvPr id="0" name=""/>
        <dsp:cNvSpPr/>
      </dsp:nvSpPr>
      <dsp:spPr>
        <a:xfrm>
          <a:off x="3132279" y="1116276"/>
          <a:ext cx="2232008" cy="26417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Rockwell" panose="02060603020205020403" pitchFamily="18" charset="0"/>
            </a:rPr>
            <a:t>Set-up a meeting to discuss ideas and overlap of office goals</a:t>
          </a:r>
          <a:endParaRPr lang="en-US" sz="2800" kern="1200" dirty="0">
            <a:latin typeface="Rockwell" panose="02060603020205020403" pitchFamily="18" charset="0"/>
          </a:endParaRPr>
        </a:p>
      </dsp:txBody>
      <dsp:txXfrm>
        <a:off x="3197652" y="1181649"/>
        <a:ext cx="2101262" cy="2511045"/>
      </dsp:txXfrm>
    </dsp:sp>
    <dsp:sp modelId="{3414F50D-E53B-4A40-B49C-19C9C4842A1F}">
      <dsp:nvSpPr>
        <dsp:cNvPr id="0" name=""/>
        <dsp:cNvSpPr/>
      </dsp:nvSpPr>
      <dsp:spPr>
        <a:xfrm>
          <a:off x="5587488" y="2160402"/>
          <a:ext cx="473185" cy="55353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Rockwell" panose="02060603020205020403" pitchFamily="18" charset="0"/>
          </a:endParaRPr>
        </a:p>
      </dsp:txBody>
      <dsp:txXfrm>
        <a:off x="5587488" y="2271110"/>
        <a:ext cx="331230" cy="332122"/>
      </dsp:txXfrm>
    </dsp:sp>
    <dsp:sp modelId="{B330583E-2AB3-403D-B410-9C700D063072}">
      <dsp:nvSpPr>
        <dsp:cNvPr id="0" name=""/>
        <dsp:cNvSpPr/>
      </dsp:nvSpPr>
      <dsp:spPr>
        <a:xfrm>
          <a:off x="6257090" y="1116276"/>
          <a:ext cx="2232008" cy="26417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Rockwell" panose="02060603020205020403" pitchFamily="18" charset="0"/>
            </a:rPr>
            <a:t>Determine your audience and needs </a:t>
          </a:r>
          <a:endParaRPr lang="en-US" sz="2800" kern="1200" dirty="0">
            <a:latin typeface="Rockwell" panose="02060603020205020403" pitchFamily="18" charset="0"/>
          </a:endParaRPr>
        </a:p>
      </dsp:txBody>
      <dsp:txXfrm>
        <a:off x="6322463" y="1181649"/>
        <a:ext cx="2101262" cy="2511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AD48-0888-4FF2-8868-C24D2E76CC28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0054-D58E-432E-9C01-749056BD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5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7E21E-0DF6-4661-8365-8AC8CA0E36D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4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event</a:t>
            </a:r>
            <a:r>
              <a:rPr lang="en-US" baseline="0" dirty="0" smtClean="0"/>
              <a:t>s handouts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0054-D58E-432E-9C01-749056BDE7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4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0054-D58E-432E-9C01-749056BDE7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0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0054-D58E-432E-9C01-749056BDE7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2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0054-D58E-432E-9C01-749056BDE7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5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072-5A2D-2341-900A-D0A7AAC4F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4401-D97C-AA43-BDE2-1C065289AF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6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072-5A2D-2341-900A-D0A7AAC4F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4401-D97C-AA43-BDE2-1C065289AF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072-5A2D-2341-900A-D0A7AAC4F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4401-D97C-AA43-BDE2-1C065289AF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74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8CA7-4832-4CC4-B882-E8241205A6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3CA-9BAB-43B4-AD79-89374B2B9B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0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8CA7-4832-4CC4-B882-E8241205A6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3CA-9BAB-43B4-AD79-89374B2B9B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93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8CA7-4832-4CC4-B882-E8241205A6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3CA-9BAB-43B4-AD79-89374B2B9B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0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8CA7-4832-4CC4-B882-E8241205A6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3CA-9BAB-43B4-AD79-89374B2B9B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1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8CA7-4832-4CC4-B882-E8241205A6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3CA-9BAB-43B4-AD79-89374B2B9B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13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8CA7-4832-4CC4-B882-E8241205A6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3CA-9BAB-43B4-AD79-89374B2B9B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65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8CA7-4832-4CC4-B882-E8241205A6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3CA-9BAB-43B4-AD79-89374B2B9B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22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8CA7-4832-4CC4-B882-E8241205A6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3CA-9BAB-43B4-AD79-89374B2B9B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3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072-5A2D-2341-900A-D0A7AAC4F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4401-D97C-AA43-BDE2-1C065289AF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44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8CA7-4832-4CC4-B882-E8241205A6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3CA-9BAB-43B4-AD79-89374B2B9B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81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8CA7-4832-4CC4-B882-E8241205A6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3CA-9BAB-43B4-AD79-89374B2B9B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8CA7-4832-4CC4-B882-E8241205A6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A43CA-9BAB-43B4-AD79-89374B2B9B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7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072-5A2D-2341-900A-D0A7AAC4F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4401-D97C-AA43-BDE2-1C065289AF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9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072-5A2D-2341-900A-D0A7AAC4F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4401-D97C-AA43-BDE2-1C065289AF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8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072-5A2D-2341-900A-D0A7AAC4F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4401-D97C-AA43-BDE2-1C065289AF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3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072-5A2D-2341-900A-D0A7AAC4F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4401-D97C-AA43-BDE2-1C065289AF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3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072-5A2D-2341-900A-D0A7AAC4F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4401-D97C-AA43-BDE2-1C065289AF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5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072-5A2D-2341-900A-D0A7AAC4F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4401-D97C-AA43-BDE2-1C065289AF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2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F072-5A2D-2341-900A-D0A7AAC4F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4401-D97C-AA43-BDE2-1C065289AF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2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8480F072-5A2D-2341-900A-D0A7AAC4F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3EA94401-D97C-AA43-BDE2-1C065289AF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0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4657"/>
            <a:ext cx="12192000" cy="10169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8CA7-4832-4CC4-B882-E8241205A6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A43CA-9BAB-43B4-AD79-89374B2B9B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6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Batang" panose="02030600000101010101" pitchFamily="18" charset="-127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AndieC@crc.ufl.edu" TargetMode="External"/><Relationship Id="rId4" Type="http://schemas.openxmlformats.org/officeDocument/2006/relationships/hyperlink" Target="mailto:AlexandraR@crc.ufl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randedPowerpoint_11_16_16-9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9462" y="4825623"/>
            <a:ext cx="1104616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lang="en-US" sz="44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Strategic Partnerships: </a:t>
            </a:r>
          </a:p>
          <a:p>
            <a:pPr algn="ctr" defTabSz="609585"/>
            <a:r>
              <a:rPr lang="en-US" sz="44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Working with the Career Resource Center</a:t>
            </a:r>
          </a:p>
          <a:p>
            <a:pPr algn="ctr" defTabSz="609585"/>
            <a:r>
              <a:rPr lang="en-US" sz="44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as an Academic Advisor  </a:t>
            </a:r>
            <a:endParaRPr lang="en-US" sz="44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0479" y="246727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CHOMP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3" y="1166018"/>
            <a:ext cx="9541729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6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CHOMP is a very effective first step for exploring students</a:t>
            </a:r>
          </a:p>
          <a:p>
            <a:pPr marL="457200"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6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Referring to each module separately is most effective</a:t>
            </a:r>
          </a:p>
          <a:p>
            <a:pPr marL="571500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000" dirty="0" smtClean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  <a:p>
            <a:pPr marL="857250"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1100" dirty="0" smtClean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  <a:p>
            <a:pPr marL="609585" lvl="1" indent="0">
              <a:spcBef>
                <a:spcPts val="0"/>
              </a:spcBef>
              <a:buClr>
                <a:srgbClr val="244061"/>
              </a:buClr>
              <a:buSzPct val="100000"/>
              <a:buFont typeface="Arial"/>
              <a:buNone/>
            </a:pPr>
            <a:endParaRPr lang="en-US" sz="2000" dirty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  <a:p>
            <a:pPr marL="457200" lvl="1" indent="0">
              <a:spcBef>
                <a:spcPts val="0"/>
              </a:spcBef>
              <a:buClr>
                <a:srgbClr val="244061"/>
              </a:buClr>
              <a:buSzPct val="100000"/>
              <a:buFont typeface="Arial"/>
              <a:buNone/>
            </a:pPr>
            <a:endParaRPr lang="en-US" sz="2000" dirty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887" t="8978" r="26541" b="48658"/>
          <a:stretch/>
        </p:blipFill>
        <p:spPr>
          <a:xfrm>
            <a:off x="871266" y="2329823"/>
            <a:ext cx="8505933" cy="35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0479" y="246727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Action Steps 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192" y="1511998"/>
            <a:ext cx="9071856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r>
              <a:rPr lang="en-US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Learning outcomes for Career Planning include the student leaving with an “action step” </a:t>
            </a:r>
          </a:p>
          <a:p>
            <a:pPr lvl="2"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8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Additional resource referral </a:t>
            </a:r>
          </a:p>
          <a:p>
            <a:pPr lvl="2"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8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Additional CRC or campus event</a:t>
            </a:r>
          </a:p>
          <a:p>
            <a:pPr lvl="2"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8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Who else needs to be included in the decision-making or career planning process?</a:t>
            </a:r>
          </a:p>
          <a:p>
            <a:pPr lvl="2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1600" dirty="0" smtClean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marL="609585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marL="457200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44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0479" y="246727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How you can help? 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192" y="1511998"/>
            <a:ext cx="9071856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8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Demystifying what will happen when students come to the CRC</a:t>
            </a:r>
          </a:p>
          <a:p>
            <a:pPr marL="857250" lvl="1"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4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Space to process your decision-making about your major and career</a:t>
            </a:r>
          </a:p>
          <a:p>
            <a:pPr marL="857250" lvl="1"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4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Get connected to additional career information and support </a:t>
            </a:r>
          </a:p>
          <a:p>
            <a:pPr marL="857250" lvl="1"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4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Individualized attention to create your career action plan</a:t>
            </a:r>
          </a:p>
          <a:p>
            <a:pPr marL="857250"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1600" dirty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  <a:p>
            <a:pPr marL="857250"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1600" dirty="0" smtClean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  <a:p>
            <a:pPr marL="457200"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8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Discussing Gator CareerLink as a starting point</a:t>
            </a:r>
          </a:p>
          <a:p>
            <a:pPr marL="857250" lvl="1"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4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The best way for students to get connected is through creating their Gator CareerLink account</a:t>
            </a:r>
          </a:p>
          <a:p>
            <a:pPr marL="857250"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1600" dirty="0" smtClean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  <a:p>
            <a:pPr marL="609585" lvl="1" indent="0">
              <a:spcBef>
                <a:spcPts val="0"/>
              </a:spcBef>
              <a:buClr>
                <a:srgbClr val="244061"/>
              </a:buClr>
              <a:buSzPct val="100000"/>
              <a:buFont typeface="Arial"/>
              <a:buNone/>
            </a:pPr>
            <a:endParaRPr lang="en-US" sz="2000" dirty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  <a:p>
            <a:pPr marL="457200" lvl="1" indent="0">
              <a:spcBef>
                <a:spcPts val="0"/>
              </a:spcBef>
              <a:buClr>
                <a:srgbClr val="244061"/>
              </a:buClr>
              <a:buSzPct val="100000"/>
              <a:buFont typeface="Arial"/>
              <a:buNone/>
            </a:pPr>
            <a:endParaRPr lang="en-US" sz="2000" dirty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0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503" y="48493"/>
            <a:ext cx="12191999" cy="6858000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1356079" y="721831"/>
            <a:ext cx="1899767" cy="1139860"/>
            <a:chOff x="763225" y="2164"/>
            <a:chExt cx="1899767" cy="1139860"/>
          </a:xfrm>
        </p:grpSpPr>
        <p:sp>
          <p:nvSpPr>
            <p:cNvPr id="136" name="Rounded Rectangle 135"/>
            <p:cNvSpPr/>
            <p:nvPr/>
          </p:nvSpPr>
          <p:spPr>
            <a:xfrm>
              <a:off x="763225" y="2164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7" name="Rounded Rectangle 4"/>
            <p:cNvSpPr/>
            <p:nvPr/>
          </p:nvSpPr>
          <p:spPr>
            <a:xfrm>
              <a:off x="796610" y="35549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Haley’s parents tell her she needs to choose her major.</a:t>
              </a:r>
              <a:endParaRPr lang="en-US" sz="1300" kern="1200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356079" y="2146657"/>
            <a:ext cx="1899767" cy="1139860"/>
            <a:chOff x="763225" y="1426990"/>
            <a:chExt cx="1899767" cy="1139860"/>
          </a:xfrm>
        </p:grpSpPr>
        <p:sp>
          <p:nvSpPr>
            <p:cNvPr id="134" name="Rounded Rectangle 133"/>
            <p:cNvSpPr/>
            <p:nvPr/>
          </p:nvSpPr>
          <p:spPr>
            <a:xfrm>
              <a:off x="763225" y="1426990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5" name="Rounded Rectangle 6"/>
            <p:cNvSpPr/>
            <p:nvPr/>
          </p:nvSpPr>
          <p:spPr>
            <a:xfrm>
              <a:off x="796610" y="1460375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Haley discussed which major she should choose with her roommates.</a:t>
              </a:r>
              <a:endParaRPr lang="en-US" sz="1300" kern="12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356079" y="3571483"/>
            <a:ext cx="1899767" cy="1139860"/>
            <a:chOff x="763225" y="2851816"/>
            <a:chExt cx="1899767" cy="1139860"/>
          </a:xfrm>
        </p:grpSpPr>
        <p:sp>
          <p:nvSpPr>
            <p:cNvPr id="132" name="Rounded Rectangle 131"/>
            <p:cNvSpPr/>
            <p:nvPr/>
          </p:nvSpPr>
          <p:spPr>
            <a:xfrm>
              <a:off x="763225" y="2851816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Rounded Rectangle 8"/>
            <p:cNvSpPr/>
            <p:nvPr/>
          </p:nvSpPr>
          <p:spPr>
            <a:xfrm>
              <a:off x="796610" y="2885201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Her roommates tell her she should pursue medicine like them.</a:t>
              </a:r>
              <a:endParaRPr lang="en-US" sz="1300" kern="12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56079" y="4996308"/>
            <a:ext cx="1899767" cy="1139860"/>
            <a:chOff x="763225" y="4276641"/>
            <a:chExt cx="1899767" cy="1139860"/>
          </a:xfrm>
        </p:grpSpPr>
        <p:sp>
          <p:nvSpPr>
            <p:cNvPr id="130" name="Rounded Rectangle 129"/>
            <p:cNvSpPr/>
            <p:nvPr/>
          </p:nvSpPr>
          <p:spPr>
            <a:xfrm>
              <a:off x="763225" y="4276641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1" name="Rounded Rectangle 10"/>
            <p:cNvSpPr/>
            <p:nvPr/>
          </p:nvSpPr>
          <p:spPr>
            <a:xfrm>
              <a:off x="796610" y="4310026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Haley thinks that sounds like a good idea.</a:t>
              </a:r>
              <a:endParaRPr lang="en-US" sz="1300" kern="12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882770" y="4996308"/>
            <a:ext cx="1899767" cy="1139860"/>
            <a:chOff x="3289916" y="4276641"/>
            <a:chExt cx="1899767" cy="1139860"/>
          </a:xfrm>
        </p:grpSpPr>
        <p:sp>
          <p:nvSpPr>
            <p:cNvPr id="128" name="Rounded Rectangle 127"/>
            <p:cNvSpPr/>
            <p:nvPr/>
          </p:nvSpPr>
          <p:spPr>
            <a:xfrm>
              <a:off x="3289916" y="4276641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9" name="Rounded Rectangle 12"/>
            <p:cNvSpPr/>
            <p:nvPr/>
          </p:nvSpPr>
          <p:spPr>
            <a:xfrm>
              <a:off x="3323301" y="4310026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Haley goes to talk to an academic advisor.</a:t>
              </a:r>
              <a:endParaRPr lang="en-US" sz="1300" kern="1200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82770" y="3571483"/>
            <a:ext cx="1899767" cy="1139860"/>
            <a:chOff x="3289916" y="2851816"/>
            <a:chExt cx="1899767" cy="1139860"/>
          </a:xfrm>
        </p:grpSpPr>
        <p:sp>
          <p:nvSpPr>
            <p:cNvPr id="126" name="Rounded Rectangle 125"/>
            <p:cNvSpPr/>
            <p:nvPr/>
          </p:nvSpPr>
          <p:spPr>
            <a:xfrm>
              <a:off x="3289916" y="2851816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7" name="Rounded Rectangle 14"/>
            <p:cNvSpPr/>
            <p:nvPr/>
          </p:nvSpPr>
          <p:spPr>
            <a:xfrm>
              <a:off x="3323301" y="2885201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Academic advisor discusses pre-health requirements and major options.</a:t>
              </a:r>
              <a:endParaRPr lang="en-US" sz="1300" kern="12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882770" y="2146657"/>
            <a:ext cx="1899767" cy="1139860"/>
            <a:chOff x="3289916" y="1426990"/>
            <a:chExt cx="1899767" cy="1139860"/>
          </a:xfrm>
        </p:grpSpPr>
        <p:sp>
          <p:nvSpPr>
            <p:cNvPr id="124" name="Rounded Rectangle 123"/>
            <p:cNvSpPr/>
            <p:nvPr/>
          </p:nvSpPr>
          <p:spPr>
            <a:xfrm>
              <a:off x="3289916" y="1426990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5" name="Rounded Rectangle 16"/>
            <p:cNvSpPr/>
            <p:nvPr/>
          </p:nvSpPr>
          <p:spPr>
            <a:xfrm>
              <a:off x="3323301" y="1460375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Haley remembers she’s not great a chemistry. She’s not sure what she is interested in.</a:t>
              </a:r>
              <a:endParaRPr lang="en-US" sz="1300" kern="1200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882770" y="721831"/>
            <a:ext cx="1899767" cy="1139860"/>
            <a:chOff x="3289916" y="2164"/>
            <a:chExt cx="1899767" cy="1139860"/>
          </a:xfrm>
        </p:grpSpPr>
        <p:sp>
          <p:nvSpPr>
            <p:cNvPr id="122" name="Rounded Rectangle 121"/>
            <p:cNvSpPr/>
            <p:nvPr/>
          </p:nvSpPr>
          <p:spPr>
            <a:xfrm>
              <a:off x="3289916" y="2164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3" name="Rounded Rectangle 18"/>
            <p:cNvSpPr/>
            <p:nvPr/>
          </p:nvSpPr>
          <p:spPr>
            <a:xfrm>
              <a:off x="3323301" y="35549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Advisor refers Haley to the CRC for a Career Planning Appointment.</a:t>
              </a:r>
              <a:endParaRPr lang="en-US" sz="1300" kern="12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409462" y="721831"/>
            <a:ext cx="1899767" cy="1139860"/>
            <a:chOff x="5816608" y="2164"/>
            <a:chExt cx="1899767" cy="1139860"/>
          </a:xfrm>
        </p:grpSpPr>
        <p:sp>
          <p:nvSpPr>
            <p:cNvPr id="120" name="Rounded Rectangle 119"/>
            <p:cNvSpPr/>
            <p:nvPr/>
          </p:nvSpPr>
          <p:spPr>
            <a:xfrm>
              <a:off x="5816608" y="2164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Rounded Rectangle 20"/>
            <p:cNvSpPr/>
            <p:nvPr/>
          </p:nvSpPr>
          <p:spPr>
            <a:xfrm>
              <a:off x="5849993" y="35549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Haley meets with a CRC staff member who inform her that it’s okay that she doesn’t know yet! </a:t>
              </a:r>
              <a:endParaRPr lang="en-US" sz="1300" kern="12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409462" y="2146657"/>
            <a:ext cx="1899767" cy="1139860"/>
            <a:chOff x="5816608" y="1426990"/>
            <a:chExt cx="1899767" cy="1139860"/>
          </a:xfrm>
        </p:grpSpPr>
        <p:sp>
          <p:nvSpPr>
            <p:cNvPr id="118" name="Rounded Rectangle 117"/>
            <p:cNvSpPr/>
            <p:nvPr/>
          </p:nvSpPr>
          <p:spPr>
            <a:xfrm>
              <a:off x="5816608" y="1426990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Rounded Rectangle 22"/>
            <p:cNvSpPr/>
            <p:nvPr/>
          </p:nvSpPr>
          <p:spPr>
            <a:xfrm>
              <a:off x="5849993" y="1460375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In their appointment, Haley and the CRC staff member talk about her strengths. </a:t>
              </a:r>
              <a:endParaRPr lang="en-US" sz="1300" kern="12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409462" y="3571483"/>
            <a:ext cx="1899767" cy="1139860"/>
            <a:chOff x="5816608" y="2851816"/>
            <a:chExt cx="1899767" cy="1139860"/>
          </a:xfrm>
        </p:grpSpPr>
        <p:sp>
          <p:nvSpPr>
            <p:cNvPr id="116" name="Rounded Rectangle 115"/>
            <p:cNvSpPr/>
            <p:nvPr/>
          </p:nvSpPr>
          <p:spPr>
            <a:xfrm>
              <a:off x="5816608" y="2851816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Rounded Rectangle 24"/>
            <p:cNvSpPr/>
            <p:nvPr/>
          </p:nvSpPr>
          <p:spPr>
            <a:xfrm>
              <a:off x="5849993" y="2885201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CRC staff member encourages Haley to take the “Major Exploration” module of CHOMP. </a:t>
              </a:r>
              <a:endParaRPr lang="en-US" sz="1300" kern="12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409462" y="4996308"/>
            <a:ext cx="1899767" cy="1139860"/>
            <a:chOff x="5816608" y="4276641"/>
            <a:chExt cx="1899767" cy="1139860"/>
          </a:xfrm>
        </p:grpSpPr>
        <p:sp>
          <p:nvSpPr>
            <p:cNvPr id="114" name="Rounded Rectangle 113"/>
            <p:cNvSpPr/>
            <p:nvPr/>
          </p:nvSpPr>
          <p:spPr>
            <a:xfrm>
              <a:off x="5816608" y="4276641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Rounded Rectangle 26"/>
            <p:cNvSpPr/>
            <p:nvPr/>
          </p:nvSpPr>
          <p:spPr>
            <a:xfrm>
              <a:off x="5849993" y="4310026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Schedules a follow-up appointment for next week to discuss results.</a:t>
              </a:r>
              <a:endParaRPr lang="en-US" sz="1300" kern="1200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936153" y="4996308"/>
            <a:ext cx="1899767" cy="1139860"/>
            <a:chOff x="8343299" y="4276641"/>
            <a:chExt cx="1899767" cy="1139860"/>
          </a:xfrm>
        </p:grpSpPr>
        <p:sp>
          <p:nvSpPr>
            <p:cNvPr id="112" name="Rounded Rectangle 111"/>
            <p:cNvSpPr/>
            <p:nvPr/>
          </p:nvSpPr>
          <p:spPr>
            <a:xfrm>
              <a:off x="8343299" y="4276641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Rounded Rectangle 28"/>
            <p:cNvSpPr/>
            <p:nvPr/>
          </p:nvSpPr>
          <p:spPr>
            <a:xfrm>
              <a:off x="8376684" y="4310026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Haley narrows her major choices down to a top 10. </a:t>
              </a:r>
              <a:endParaRPr lang="en-US" sz="1300" kern="120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8936153" y="3571483"/>
            <a:ext cx="1899767" cy="1139860"/>
            <a:chOff x="8343299" y="2851816"/>
            <a:chExt cx="1899767" cy="1139860"/>
          </a:xfrm>
        </p:grpSpPr>
        <p:sp>
          <p:nvSpPr>
            <p:cNvPr id="110" name="Rounded Rectangle 109"/>
            <p:cNvSpPr/>
            <p:nvPr/>
          </p:nvSpPr>
          <p:spPr>
            <a:xfrm>
              <a:off x="8343299" y="2851816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Rounded Rectangle 30"/>
            <p:cNvSpPr/>
            <p:nvPr/>
          </p:nvSpPr>
          <p:spPr>
            <a:xfrm>
              <a:off x="8376684" y="2885201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CRC Staff member helps Haley with additional career information regarding the majors.</a:t>
              </a:r>
              <a:endParaRPr lang="en-US" sz="1300" kern="12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936153" y="2146657"/>
            <a:ext cx="1899767" cy="1139860"/>
            <a:chOff x="8343299" y="1426990"/>
            <a:chExt cx="1899767" cy="1139860"/>
          </a:xfrm>
        </p:grpSpPr>
        <p:sp>
          <p:nvSpPr>
            <p:cNvPr id="108" name="Rounded Rectangle 107"/>
            <p:cNvSpPr/>
            <p:nvPr/>
          </p:nvSpPr>
          <p:spPr>
            <a:xfrm>
              <a:off x="8343299" y="1426990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Rounded Rectangle 32"/>
            <p:cNvSpPr/>
            <p:nvPr/>
          </p:nvSpPr>
          <p:spPr>
            <a:xfrm>
              <a:off x="8376684" y="1460375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Haley takes time at home to research. Haley decides either Anthropology or Sociology would be great!</a:t>
              </a:r>
              <a:endParaRPr lang="en-US" sz="1300" kern="1200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936153" y="721831"/>
            <a:ext cx="1899767" cy="1139860"/>
            <a:chOff x="8343299" y="2164"/>
            <a:chExt cx="1899767" cy="1139860"/>
          </a:xfrm>
        </p:grpSpPr>
        <p:sp>
          <p:nvSpPr>
            <p:cNvPr id="106" name="Rounded Rectangle 105"/>
            <p:cNvSpPr/>
            <p:nvPr/>
          </p:nvSpPr>
          <p:spPr>
            <a:xfrm>
              <a:off x="8343299" y="2164"/>
              <a:ext cx="1899767" cy="113986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Rounded Rectangle 34"/>
            <p:cNvSpPr/>
            <p:nvPr/>
          </p:nvSpPr>
          <p:spPr>
            <a:xfrm>
              <a:off x="8376684" y="35549"/>
              <a:ext cx="1832997" cy="1073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 smtClean="0"/>
                <a:t>Haley visits her academic advisor to determine tracking requirements. She decides Sociology would be a great fit!</a:t>
              </a:r>
              <a:endParaRPr lang="en-US" sz="1300" kern="1200" dirty="0"/>
            </a:p>
          </p:txBody>
        </p:sp>
      </p:grpSp>
      <p:sp>
        <p:nvSpPr>
          <p:cNvPr id="138" name="Title 1"/>
          <p:cNvSpPr txBox="1">
            <a:spLocks/>
          </p:cNvSpPr>
          <p:nvPr/>
        </p:nvSpPr>
        <p:spPr>
          <a:xfrm>
            <a:off x="82192" y="-4022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Haley the First-Year Student </a:t>
            </a:r>
            <a:endParaRPr lang="en-US" sz="36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0339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1829" y="1803401"/>
            <a:ext cx="8901988" cy="236638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Engaging with Employers 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2800" y="1803401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6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1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799" y="26432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How can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you connect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with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Employers?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19200" y="1966119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800" dirty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Campus Partners Lunches</a:t>
            </a:r>
          </a:p>
          <a:p>
            <a:pPr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800" dirty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Meetings</a:t>
            </a:r>
          </a:p>
          <a:p>
            <a:pPr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800" dirty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Student Organization </a:t>
            </a:r>
            <a:r>
              <a:rPr lang="en-US" sz="28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Advisor Partnership</a:t>
            </a:r>
          </a:p>
          <a:p>
            <a:pPr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8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Attend Career Events and Career Fairs</a:t>
            </a:r>
            <a:endParaRPr lang="en-US" sz="2800" dirty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marL="609585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3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664568" y="92077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Why is it important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connect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with Employers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1" y="1327154"/>
            <a:ext cx="9308384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800" dirty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Employers want to understand the needs of the students</a:t>
            </a:r>
          </a:p>
          <a:p>
            <a:pPr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800" dirty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There are great opportunities you can communicate to students</a:t>
            </a:r>
          </a:p>
          <a:p>
            <a:pPr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800" dirty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Understanding what skills  employers value can help you help the students</a:t>
            </a:r>
          </a:p>
          <a:p>
            <a:pPr>
              <a:spcBef>
                <a:spcPts val="0"/>
              </a:spcBef>
              <a:buClr>
                <a:srgbClr val="244061"/>
              </a:buClr>
              <a:buSzPct val="100000"/>
            </a:pPr>
            <a:r>
              <a:rPr lang="en-US" sz="2800" dirty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Knowing  where the employers recruit (on campus, on Gator </a:t>
            </a:r>
            <a:r>
              <a:rPr lang="en-US" sz="2800" dirty="0" err="1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CareerLink</a:t>
            </a:r>
            <a:r>
              <a:rPr lang="en-US" sz="2800" dirty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, their website) </a:t>
            </a:r>
          </a:p>
          <a:p>
            <a:pPr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400" dirty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800" dirty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800" dirty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400" dirty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  <a:p>
            <a:pPr marL="609585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400" dirty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400" dirty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3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15402" y="998942"/>
            <a:ext cx="8099982" cy="331317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Faculty Module of </a:t>
            </a:r>
          </a:p>
          <a:p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Gator </a:t>
            </a:r>
            <a:r>
              <a:rPr lang="en-US" sz="4800" dirty="0" err="1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CareerLink</a:t>
            </a:r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 Demo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2800" y="1803401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8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0339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597" y="1803401"/>
            <a:ext cx="8901988" cy="236638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Opportunities for Collaborative Programming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2800" y="1803401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0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0624" y="421427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How to Collaborate with the CRC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0624" y="1473992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86599246"/>
              </p:ext>
            </p:extLst>
          </p:nvPr>
        </p:nvGraphicFramePr>
        <p:xfrm>
          <a:off x="814540" y="1125611"/>
          <a:ext cx="8496567" cy="487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556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3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6889" y="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Who are we?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27351" y="1448560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80"/>
              </a:spcBef>
              <a:buClr>
                <a:prstClr val="black"/>
              </a:buClr>
              <a:buSzPct val="25000"/>
              <a:buNone/>
            </a:pPr>
            <a:endParaRPr lang="en-US" sz="56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9" t="-178"/>
          <a:stretch/>
        </p:blipFill>
        <p:spPr>
          <a:xfrm>
            <a:off x="287132" y="1014380"/>
            <a:ext cx="2198047" cy="2422599"/>
          </a:xfrm>
        </p:spPr>
      </p:pic>
      <p:sp>
        <p:nvSpPr>
          <p:cNvPr id="2" name="TextBox 1"/>
          <p:cNvSpPr txBox="1"/>
          <p:nvPr/>
        </p:nvSpPr>
        <p:spPr>
          <a:xfrm>
            <a:off x="2618624" y="1445294"/>
            <a:ext cx="6599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Allie Ricker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Senior Assistant Director for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Career and Professional Development </a:t>
            </a:r>
            <a:endParaRPr lang="en-US" sz="2400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2310" y="4508846"/>
            <a:ext cx="6599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Andie Cochran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Assistant Director for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Career and Industry Engagement </a:t>
            </a:r>
            <a:endParaRPr lang="en-US" sz="2400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4" y="3775120"/>
            <a:ext cx="2167782" cy="21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799" y="16295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Who is your CRC Liaison?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799" y="1407320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r>
              <a:rPr lang="en-US" sz="2133" dirty="0" smtClean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endParaRPr lang="en-US" sz="2133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rgbClr val="244061"/>
              </a:buClr>
              <a:buSzPct val="25000"/>
              <a:buFontTx/>
              <a:buChar char="-"/>
            </a:pPr>
            <a:endParaRPr lang="en-US" sz="2667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6417" t="11741" r="21125" b="9963"/>
          <a:stretch/>
        </p:blipFill>
        <p:spPr>
          <a:xfrm>
            <a:off x="2071329" y="1429849"/>
            <a:ext cx="6645513" cy="468599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5"/>
          <a:srcRect l="16417" t="15720" r="63528" b="80460"/>
          <a:stretch/>
        </p:blipFill>
        <p:spPr bwMode="auto">
          <a:xfrm>
            <a:off x="5632648" y="1692278"/>
            <a:ext cx="2056130" cy="220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5"/>
          <a:srcRect l="16417" t="15720" r="63528" b="80460"/>
          <a:stretch/>
        </p:blipFill>
        <p:spPr bwMode="auto">
          <a:xfrm>
            <a:off x="5632648" y="2836081"/>
            <a:ext cx="2056130" cy="220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67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41659" y="853224"/>
            <a:ext cx="8162223" cy="319901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A Week in the Life of an </a:t>
            </a:r>
          </a:p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Embedded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Liaison</a:t>
            </a:r>
          </a:p>
          <a:p>
            <a:endParaRPr lang="en-US" sz="48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Customize programs for Students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Collaborate with Faculty and Staff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Consult with Employers 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2800" y="1803401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1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74188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Exploring Gators Mini-Conference 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319746" y="1166018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Clr>
                <a:srgbClr val="24406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Collaboration between CLAS Exploratory Team and CRC</a:t>
            </a: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Need for a link between major exploration and career exploration</a:t>
            </a: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Advertised to students as a “one-stop shop”  </a:t>
            </a:r>
            <a:endParaRPr lang="en-US" sz="2400" dirty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6" y="2776111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0624" y="421427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Partnership with CLAS-AAC 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0624" y="1473992"/>
            <a:ext cx="9252561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Clr>
                <a:srgbClr val="24406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Referring students during appointments through flyers, introductions, etc.</a:t>
            </a: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Assistance to advisors with bringing career information to students </a:t>
            </a: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Brought advisor to CRC to share results of exploratory assessment </a:t>
            </a: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Collaboration for CLAS Career Day</a:t>
            </a: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5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0339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597" y="1803401"/>
            <a:ext cx="8901988" cy="236638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How can we “work smarter” together? 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2800" y="1803401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8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3068088"/>
            <a:ext cx="10363200" cy="1362075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Questions?</a:t>
            </a:r>
            <a:b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</a:br>
            <a:endParaRPr lang="en-US" sz="60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14400" y="4430163"/>
            <a:ext cx="6641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4"/>
              </a:rPr>
              <a:t>AlexandraR@crc.ufl.edu</a:t>
            </a:r>
            <a:endParaRPr lang="en-US" sz="3200" dirty="0" smtClean="0"/>
          </a:p>
          <a:p>
            <a:r>
              <a:rPr lang="en-US" sz="3200" dirty="0" smtClean="0">
                <a:hlinkClick r:id="rId5"/>
              </a:rPr>
              <a:t>AndieC@crc.ufl.edu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6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6889" y="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Poll Everywhere 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27351" y="1448560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80"/>
              </a:spcBef>
              <a:buClr>
                <a:prstClr val="black"/>
              </a:buClr>
              <a:buSzPct val="25000"/>
              <a:buNone/>
            </a:pPr>
            <a:endParaRPr lang="en-US" sz="56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526" y="1445294"/>
            <a:ext cx="8255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Join our discussion throughout the presentation: </a:t>
            </a:r>
          </a:p>
          <a:p>
            <a:endParaRPr lang="en-US" sz="2400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Text ALLIERICKER278 to 37607 </a:t>
            </a:r>
            <a:endParaRPr lang="en-US" sz="2400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799" y="33969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The CRC’s Organization Structure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2800" y="1803401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80"/>
              </a:spcBef>
              <a:buClr>
                <a:prstClr val="black"/>
              </a:buClr>
              <a:buSzPct val="25000"/>
            </a:pPr>
            <a:r>
              <a:rPr lang="en-US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Student Focused Team</a:t>
            </a:r>
          </a:p>
          <a:p>
            <a:pPr>
              <a:spcBef>
                <a:spcPts val="480"/>
              </a:spcBef>
              <a:buClr>
                <a:prstClr val="black"/>
              </a:buClr>
              <a:buSzPct val="25000"/>
            </a:pPr>
            <a:r>
              <a:rPr lang="en-US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Employer Focused Team</a:t>
            </a:r>
          </a:p>
          <a:p>
            <a:pPr>
              <a:spcBef>
                <a:spcPts val="480"/>
              </a:spcBef>
              <a:buClr>
                <a:prstClr val="black"/>
              </a:buClr>
              <a:buSzPct val="25000"/>
            </a:pPr>
            <a:r>
              <a:rPr lang="en-US" dirty="0" smtClean="0">
                <a:solidFill>
                  <a:srgbClr val="244061"/>
                </a:solidFill>
                <a:latin typeface="Rockwell" panose="02060603020205020403" pitchFamily="18" charset="0"/>
                <a:ea typeface="Calibri"/>
                <a:cs typeface="Calibri"/>
                <a:sym typeface="Calibri"/>
              </a:rPr>
              <a:t>College Focused Team</a:t>
            </a:r>
            <a:endParaRPr lang="en-US" dirty="0">
              <a:solidFill>
                <a:srgbClr val="244061"/>
              </a:solidFill>
              <a:latin typeface="Rockwell" panose="02060603020205020403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0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0339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597" y="1803401"/>
            <a:ext cx="8901988" cy="236638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Using the CRC Strategically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2800" y="1803401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4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0339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597" y="1803401"/>
            <a:ext cx="8901988" cy="236638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What are common “career concerns” your students bring into your advising sessions?</a:t>
            </a:r>
            <a:endParaRPr lang="en-US" sz="48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2800" y="1803401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3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0426" y="0"/>
            <a:ext cx="9144000" cy="6858000"/>
          </a:xfrm>
          <a:prstGeom prst="rect">
            <a:avLst/>
          </a:prstGeom>
          <a:solidFill>
            <a:schemeClr val="accent2">
              <a:alpha val="93000"/>
            </a:schemeClr>
          </a:solidFill>
          <a:effectLst/>
        </p:spPr>
      </p:pic>
      <p:sp>
        <p:nvSpPr>
          <p:cNvPr id="11" name="Flowchart: Connector 10"/>
          <p:cNvSpPr/>
          <p:nvPr/>
        </p:nvSpPr>
        <p:spPr>
          <a:xfrm>
            <a:off x="6513464" y="4269340"/>
            <a:ext cx="130629" cy="15438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7552211" y="3343130"/>
            <a:ext cx="130629" cy="15438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662" y="3250600"/>
            <a:ext cx="140220" cy="1646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426" y="3112452"/>
            <a:ext cx="140220" cy="164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246" y="1336644"/>
            <a:ext cx="140220" cy="16460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242466" y="875131"/>
            <a:ext cx="2161309" cy="5561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5B9BD5">
                    <a:lumMod val="50000"/>
                  </a:srgbClr>
                </a:solidFill>
              </a:rPr>
              <a:t>1) Student decides they need help</a:t>
            </a:r>
            <a:endParaRPr lang="en-US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09634" y="4073396"/>
            <a:ext cx="1946412" cy="5526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B9BD5">
                    <a:lumMod val="50000"/>
                  </a:srgbClr>
                </a:solidFill>
              </a:rPr>
              <a:t>2) 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</a:rPr>
              <a:t>Student goes to see an advisor</a:t>
            </a:r>
            <a:endParaRPr lang="en-US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320226" y="2764796"/>
            <a:ext cx="2083549" cy="6571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B9BD5">
                    <a:lumMod val="50000"/>
                  </a:srgbClr>
                </a:solidFill>
              </a:rPr>
              <a:t>4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</a:rPr>
              <a:t>) Student attends an career event</a:t>
            </a:r>
            <a:endParaRPr lang="en-US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976408" y="2137852"/>
            <a:ext cx="1946412" cy="7837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B9BD5">
                    <a:lumMod val="50000"/>
                  </a:srgbClr>
                </a:solidFill>
              </a:rPr>
              <a:t>3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</a:rPr>
              <a:t>) Student comes to the CRC for Career Planning</a:t>
            </a:r>
            <a:endParaRPr lang="en-US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47184" y="2921623"/>
            <a:ext cx="1946412" cy="7302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B9BD5">
                    <a:lumMod val="50000"/>
                  </a:srgbClr>
                </a:solidFill>
              </a:rPr>
              <a:t>5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</a:rPr>
              <a:t>) Student talks to faculty member </a:t>
            </a:r>
            <a:endParaRPr lang="en-US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60426" y="-95338"/>
            <a:ext cx="2943939" cy="1672524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675" y="177107"/>
            <a:ext cx="249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D7D31"/>
                </a:solidFill>
                <a:latin typeface="Bodoni MT Black" panose="02070A03080606020203" pitchFamily="18" charset="0"/>
              </a:rPr>
              <a:t>The Exploration Process</a:t>
            </a:r>
            <a:endParaRPr lang="en-US" sz="2400" dirty="0">
              <a:solidFill>
                <a:srgbClr val="ED7D31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2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9996" y="21658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Career Planning Appointments </a:t>
            </a:r>
            <a:endParaRPr lang="en-US" sz="40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2462" y="1600200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spcBef>
                <a:spcPts val="0"/>
              </a:spcBef>
              <a:buClr>
                <a:srgbClr val="244061"/>
              </a:buClr>
              <a:buSzPct val="100000"/>
              <a:buFont typeface="Arial"/>
              <a:buNone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059" y="950250"/>
            <a:ext cx="9071856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1600" dirty="0" smtClean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marL="609585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575194"/>
              </p:ext>
            </p:extLst>
          </p:nvPr>
        </p:nvGraphicFramePr>
        <p:xfrm>
          <a:off x="0" y="1193433"/>
          <a:ext cx="9613185" cy="490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32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16-9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5" name="Shape 124"/>
          <p:cNvSpPr/>
          <p:nvPr/>
        </p:nvSpPr>
        <p:spPr>
          <a:xfrm>
            <a:off x="9917986" y="0"/>
            <a:ext cx="2274012" cy="6858000"/>
          </a:xfrm>
          <a:prstGeom prst="rect">
            <a:avLst/>
          </a:prstGeom>
          <a:solidFill>
            <a:srgbClr val="173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121900" tIns="60933" rIns="121900" bIns="60933" anchor="ctr" anchorCtr="0">
            <a:noAutofit/>
          </a:bodyPr>
          <a:lstStyle/>
          <a:p>
            <a:pPr algn="ctr" defTabSz="609585"/>
            <a:endParaRPr sz="24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Shape 125" descr="9stacked_words_WHIT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5647" y="-513609"/>
            <a:ext cx="1761552" cy="87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9996" y="21658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4F81BD">
                    <a:lumMod val="50000"/>
                  </a:srgbClr>
                </a:solidFill>
                <a:latin typeface="Rockwell" panose="02060603020205020403" pitchFamily="18" charset="0"/>
              </a:rPr>
              <a:t>What happens in a Career Planning Appointment? </a:t>
            </a:r>
            <a:endParaRPr lang="en-US" sz="3200" dirty="0">
              <a:solidFill>
                <a:srgbClr val="4F81BD">
                  <a:lumMod val="50000"/>
                </a:srgbClr>
              </a:solidFill>
              <a:latin typeface="Rockwell" panose="020606030202050204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2462" y="1600200"/>
            <a:ext cx="10972800" cy="45259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spcBef>
                <a:spcPts val="0"/>
              </a:spcBef>
              <a:buClr>
                <a:srgbClr val="244061"/>
              </a:buClr>
              <a:buSzPct val="100000"/>
              <a:buNone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  <a:p>
            <a:pPr lvl="1">
              <a:spcBef>
                <a:spcPts val="0"/>
              </a:spcBef>
              <a:buClr>
                <a:srgbClr val="244061"/>
              </a:buClr>
              <a:buSzPct val="100000"/>
            </a:pPr>
            <a:endParaRPr lang="en-US" sz="2000" dirty="0">
              <a:solidFill>
                <a:srgbClr val="244061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4031483"/>
              </p:ext>
            </p:extLst>
          </p:nvPr>
        </p:nvGraphicFramePr>
        <p:xfrm>
          <a:off x="229995" y="1359582"/>
          <a:ext cx="9305891" cy="453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16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773</Words>
  <Application>Microsoft Office PowerPoint</Application>
  <PresentationFormat>Widescreen</PresentationFormat>
  <Paragraphs>134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Batang</vt:lpstr>
      <vt:lpstr>Bodoni MT Black</vt:lpstr>
      <vt:lpstr>Calibri</vt:lpstr>
      <vt:lpstr>Rockwell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Ricker, M.Ed./Ed.S.</dc:creator>
  <cp:lastModifiedBy>Raymond,Nicole L</cp:lastModifiedBy>
  <cp:revision>37</cp:revision>
  <dcterms:created xsi:type="dcterms:W3CDTF">2017-01-23T14:30:41Z</dcterms:created>
  <dcterms:modified xsi:type="dcterms:W3CDTF">2018-01-19T15:42:29Z</dcterms:modified>
</cp:coreProperties>
</file>