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29"/>
  </p:notesMasterIdLst>
  <p:sldIdLst>
    <p:sldId id="256" r:id="rId2"/>
    <p:sldId id="263" r:id="rId3"/>
    <p:sldId id="266" r:id="rId4"/>
    <p:sldId id="276" r:id="rId5"/>
    <p:sldId id="277" r:id="rId6"/>
    <p:sldId id="278" r:id="rId7"/>
    <p:sldId id="279" r:id="rId8"/>
    <p:sldId id="280" r:id="rId9"/>
    <p:sldId id="282" r:id="rId10"/>
    <p:sldId id="274" r:id="rId11"/>
    <p:sldId id="295" r:id="rId12"/>
    <p:sldId id="283" r:id="rId13"/>
    <p:sldId id="296" r:id="rId14"/>
    <p:sldId id="297" r:id="rId15"/>
    <p:sldId id="298" r:id="rId16"/>
    <p:sldId id="284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75" r:id="rId25"/>
    <p:sldId id="293" r:id="rId26"/>
    <p:sldId id="294" r:id="rId27"/>
    <p:sldId id="299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3"/>
    <p:restoredTop sz="93073"/>
  </p:normalViewPr>
  <p:slideViewPr>
    <p:cSldViewPr snapToGrid="0" snapToObjects="1">
      <p:cViewPr varScale="1">
        <p:scale>
          <a:sx n="107" d="100"/>
          <a:sy n="107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12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550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125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452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680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344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380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375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257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75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363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75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927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042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94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534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427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4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110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595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1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308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644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90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00"/>
              </a:buClr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0" y="6492876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165600" y="6492876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FF00"/>
              </a:buClr>
              <a:buFont typeface="Calibri"/>
              <a:buNone/>
              <a:defRPr sz="2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766732" y="273051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165600" y="6492876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FF00"/>
              </a:buClr>
              <a:buFont typeface="Calibri"/>
              <a:buNone/>
              <a:defRPr sz="2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165600" y="6492876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00"/>
              </a:buClr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3833018" y="-1623217"/>
            <a:ext cx="4525963" cy="109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165600" y="6492876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7285037" y="1828801"/>
            <a:ext cx="5851525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00"/>
              </a:buClr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4165600" y="6492876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SMI 2 Image 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0" y="5385816"/>
            <a:ext cx="9851135" cy="1472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pic" idx="2"/>
          </p:nvPr>
        </p:nvSpPr>
        <p:spPr>
          <a:xfrm>
            <a:off x="9070847" y="0"/>
            <a:ext cx="3121152" cy="2276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pic" idx="3"/>
          </p:nvPr>
        </p:nvSpPr>
        <p:spPr>
          <a:xfrm>
            <a:off x="9070847" y="2340864"/>
            <a:ext cx="3121152" cy="2276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SMI 1 Image 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0" y="5385816"/>
            <a:ext cx="9851135" cy="1472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9070847" y="0"/>
            <a:ext cx="3121152" cy="4626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SMI Closing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042400" y="1447800"/>
            <a:ext cx="314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00"/>
              </a:buClr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165600" y="6492876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00"/>
              </a:buClr>
              <a:buFont typeface="Calibri"/>
              <a:buNone/>
              <a:defRPr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165600" y="6492876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00"/>
              </a:buClr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165600" y="6492876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00"/>
              </a:buClr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165600" y="6492876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00"/>
              </a:buClr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165600" y="6492876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00"/>
              </a:buClr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492876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442" y="1492924"/>
            <a:ext cx="1905000" cy="19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0" y="9906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342842" y="3746648"/>
            <a:ext cx="11506200" cy="11583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Preeminence in Undergraduate </a:t>
            </a:r>
            <a:r>
              <a:rPr lang="en-US" sz="4000" b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Academic Advising</a:t>
            </a:r>
            <a:endParaRPr lang="en-US" sz="4000" b="1" dirty="0" smtClean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" name="Shape 200"/>
          <p:cNvSpPr txBox="1"/>
          <p:nvPr/>
        </p:nvSpPr>
        <p:spPr>
          <a:xfrm>
            <a:off x="1396942" y="4625548"/>
            <a:ext cx="9398000" cy="5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dirty="0" smtClean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rPr>
              <a:t>Jenny Clements and Ty </a:t>
            </a:r>
            <a:r>
              <a:rPr lang="en-US" sz="2000" b="1" i="0" u="none" strike="noStrike" cap="none" dirty="0" err="1" smtClean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rPr>
              <a:t>Robare</a:t>
            </a:r>
            <a:endParaRPr lang="en-US" sz="2000" b="1" i="0" u="none" strike="noStrike" cap="none" dirty="0">
              <a:solidFill>
                <a:schemeClr val="bg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0" y="5867400"/>
            <a:ext cx="12192000" cy="990599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0" y="5715000"/>
            <a:ext cx="12192000" cy="15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28073" y="2438400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Survey Results</a:t>
            </a:r>
            <a:endParaRPr lang="en-US" sz="4400" b="1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81" name="Shape 281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801" cy="840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Results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021976" y="1401025"/>
            <a:ext cx="10179424" cy="4220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2,170 responses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Every college had responses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221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242601" y="541450"/>
            <a:ext cx="3948399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Demographics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254000" y="1557450"/>
            <a:ext cx="3745199" cy="70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charset="0"/>
              <a:buNone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Semesters completed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9250"/>
            <a:ext cx="8001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242601" y="541450"/>
            <a:ext cx="3948399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Demographics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254000" y="1557450"/>
            <a:ext cx="3745199" cy="70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charset="0"/>
              <a:buNone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College responses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56" y="0"/>
            <a:ext cx="6750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7035800" y="421250"/>
            <a:ext cx="3948399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Demographics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7035800" y="1379025"/>
            <a:ext cx="5156200" cy="1414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charset="0"/>
              <a:buNone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Transfer status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8430" r="12063" b="3352"/>
          <a:stretch/>
        </p:blipFill>
        <p:spPr>
          <a:xfrm>
            <a:off x="622710" y="421250"/>
            <a:ext cx="58928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1441160" y="388425"/>
            <a:ext cx="9307799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Demographics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>
          <a:xfrm>
            <a:off x="2094559" y="3035300"/>
            <a:ext cx="8001000" cy="2243667"/>
          </a:xfrm>
          <a:prstGeom prst="rect">
            <a:avLst/>
          </a:prstGeom>
        </p:spPr>
      </p:pic>
      <p:sp>
        <p:nvSpPr>
          <p:cNvPr id="9" name="Shape 317"/>
          <p:cNvSpPr txBox="1"/>
          <p:nvPr/>
        </p:nvSpPr>
        <p:spPr>
          <a:xfrm>
            <a:off x="3516959" y="1435100"/>
            <a:ext cx="5156200" cy="1046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charset="0"/>
              <a:buNone/>
              <a:tabLst/>
              <a:defRPr/>
            </a:pPr>
            <a:r>
              <a:rPr lang="en-US" sz="320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Program-specific advising</a:t>
            </a:r>
            <a:endParaRPr lang="en-US" sz="32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466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Frequency of A</a:t>
            </a:r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dvising Appointments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021976" y="1401025"/>
            <a:ext cx="10179424" cy="4220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29" y="1397319"/>
            <a:ext cx="7268117" cy="3609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7628" y="5054025"/>
            <a:ext cx="7268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62.7% visit only once per semester 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Email Advising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37" y="1401025"/>
            <a:ext cx="7917365" cy="3323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0673" y="4876800"/>
            <a:ext cx="816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78.94% of respondents answered positively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8.18% of respondents answered negatively 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Online Advising (Skype, chat box, etc.)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021976" y="1401025"/>
            <a:ext cx="10179424" cy="4220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27" y="1401025"/>
            <a:ext cx="8095785" cy="3323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0673" y="4876800"/>
            <a:ext cx="816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51.69% of respondents answered positively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29.50% of respondents answered negatively 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Phone Advising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021976" y="1401025"/>
            <a:ext cx="10179424" cy="4220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29" y="1401025"/>
            <a:ext cx="7917367" cy="35278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0673" y="4876800"/>
            <a:ext cx="816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41.79% of respondents answered positively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32.57% of respondents answered negatively 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0" y="5867400"/>
            <a:ext cx="12192000" cy="990599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0" y="5715000"/>
            <a:ext cx="12192000" cy="15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28073" y="2438400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Background</a:t>
            </a:r>
            <a:endParaRPr lang="en-US" sz="4400" b="1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81" name="Shape 281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801" cy="84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Current and Ideal Means of Scheduling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021976" y="1401025"/>
            <a:ext cx="10179424" cy="4220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10" y="1401025"/>
            <a:ext cx="8229600" cy="3323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0673" y="4876800"/>
            <a:ext cx="816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56.39% of respondents suggested E-Mail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Many “Other” suggestions include online scheduling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Current and Ideal Means of Contact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021976" y="1401025"/>
            <a:ext cx="10179424" cy="4220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0342" y="4837427"/>
            <a:ext cx="816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76.42% of respondents chose E-Mail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51.83% of respondents chose In-Person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68" y="1315077"/>
            <a:ext cx="7159083" cy="34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Wait Time Length and Satisfaction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021976" y="1401025"/>
            <a:ext cx="10179424" cy="4220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37" y="1343876"/>
            <a:ext cx="7672039" cy="3183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5980" y="4679796"/>
            <a:ext cx="10881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59.85% of respondents answered positively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21.31% of respondents answered negatively (Most from same colleges)   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Overall Satisfaction and Improvements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021976" y="1401025"/>
            <a:ext cx="10179424" cy="4220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0" y="1307875"/>
            <a:ext cx="5068552" cy="3304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89" y="1307875"/>
            <a:ext cx="5759147" cy="33047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35176" y="4724400"/>
            <a:ext cx="580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71.39% of respondents answered positively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17.84% of respondents answered negatively  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3784" y="4701726"/>
            <a:ext cx="590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Online appointment setting preferred by majority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0" y="5867400"/>
            <a:ext cx="12192000" cy="990599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0" y="5715000"/>
            <a:ext cx="12192000" cy="15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28073" y="2438400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Takeaways</a:t>
            </a:r>
            <a:endParaRPr lang="en-US" sz="4400" b="1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81" name="Shape 281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801" cy="840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16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Online Scheduling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021976" y="1401025"/>
            <a:ext cx="10179424" cy="4220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Based off of “improvements” and “current and ideal means of scheduling” responses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32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 few colleges and departments currently practice online scheduling: Engineering, Agriculture and Life Sciences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246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More Email and Online Communication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021976" y="1401025"/>
            <a:ext cx="10179424" cy="4220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Based on “current and ideal means of scheduling and contacting” and “improvements” responses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281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Conclusions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021976" y="1401025"/>
            <a:ext cx="10179424" cy="4220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Overall goal: defining and reaching preeminence in undergraduate academic advising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32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Next steps: Advisor survey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018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4751293" y="209725"/>
            <a:ext cx="711797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Roots of the Initiative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5127811" y="1401025"/>
            <a:ext cx="5324400" cy="393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Student input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Added to the Impact Party platform during the Spring 2016 Student Government elections</a:t>
            </a:r>
            <a:endParaRPr lang="en-US" sz="32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6" y="35858"/>
            <a:ext cx="4446494" cy="6772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417904" y="397812"/>
            <a:ext cx="6097606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Student Government Advising Task Force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727698" y="1677387"/>
            <a:ext cx="6570819" cy="393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Started May 2016</a:t>
            </a:r>
          </a:p>
          <a:p>
            <a:pPr marL="228600" lvl="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Focused on internal and external research</a:t>
            </a:r>
          </a:p>
          <a:p>
            <a:pPr marL="685800" lvl="8" indent="-457200">
              <a:lnSpc>
                <a:spcPct val="115000"/>
              </a:lnSpc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UF advising structure by college</a:t>
            </a:r>
          </a:p>
          <a:p>
            <a:pPr marL="685800" lvl="8" indent="-457200">
              <a:lnSpc>
                <a:spcPct val="115000"/>
              </a:lnSpc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Ivy League, Top 10 Public, and Florida Institutions</a:t>
            </a:r>
            <a:endParaRPr lang="en-US" sz="26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85800" lvl="8" indent="-457200">
              <a:lnSpc>
                <a:spcPct val="115000"/>
              </a:lnSpc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Completed 32-page research report to present to the Undergraduate Advising Council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62" y="397812"/>
            <a:ext cx="473858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Research Report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021976" y="1401024"/>
            <a:ext cx="9430235" cy="4256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Internal research looked at structure and asked advisors 4 questions: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1. Does the college offer online or phone advising?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2. How many advisors are on staff?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3. How do you communicate services to students?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4. How does advising factor in to the University’s preeminence plan?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32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900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Research </a:t>
            </a:r>
            <a:r>
              <a:rPr lang="en-US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Report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1021976" y="1201272"/>
            <a:ext cx="9430235" cy="44205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External research asked 6 questions: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1. What is the school’s advising model?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2. Is advising centralized in a single department or done independently by college?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3. Who oversees policies for advising at the school?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4. Where does this school most differ from UF’s advising model?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5. What does their advisor to student ratio look like?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6. Is there anything innovative that the school does with advising that stands out?</a:t>
            </a:r>
          </a:p>
        </p:txBody>
      </p:sp>
    </p:spTree>
    <p:extLst>
      <p:ext uri="{BB962C8B-B14F-4D97-AF65-F5344CB8AC3E}">
        <p14:creationId xmlns:p14="http://schemas.microsoft.com/office/powerpoint/2010/main" val="11691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Research </a:t>
            </a:r>
            <a:r>
              <a:rPr lang="en-US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Report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1021976" y="1201272"/>
            <a:ext cx="10179424" cy="44205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Developed 4 findings 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1. Formalize advising structure in each college: defining advisors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2. Improve advisor-to-student ration: NACADA recommended ratio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3. Implement peer advising model for each college: Liberal Arts and Sciences, Engineering, and Arts use peer advisors; many other institutions use university-wide peer advising structure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4. Adopt innovative means of advising: on-call online and phone advising; virtual counseling via Skype; online scheduling</a:t>
            </a:r>
          </a:p>
        </p:txBody>
      </p:sp>
    </p:spTree>
    <p:extLst>
      <p:ext uri="{BB962C8B-B14F-4D97-AF65-F5344CB8AC3E}">
        <p14:creationId xmlns:p14="http://schemas.microsoft.com/office/powerpoint/2010/main" val="10101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Next Steps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021976" y="1401025"/>
            <a:ext cx="10179424" cy="4220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Round out report with the student perspective of UF advising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Developed survey for undergraduate student population</a:t>
            </a:r>
          </a:p>
          <a:p>
            <a:pPr marL="685800" indent="-457200">
              <a:lnSpc>
                <a:spcPct val="115000"/>
              </a:lnSpc>
              <a:buClr>
                <a:srgbClr val="FFFFFF"/>
              </a:buClr>
              <a:buFont typeface="Arial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Partnered with the Preeminence in Undergraduate Advising Task Force under the Undergraduate Advising </a:t>
            </a: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Council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Executed in December 2016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32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052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D74F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0" y="5715000"/>
            <a:ext cx="121920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 descr="http://www.sg.ufl.edu/Documents/Common/Images/Logos/SG%20Logo%20Color%20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610" y="5924550"/>
            <a:ext cx="840900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72801" y="209725"/>
            <a:ext cx="11044517" cy="119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Undergraduate Academic Advising Survey</a:t>
            </a:r>
            <a:endParaRPr lang="en-US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021976" y="1401025"/>
            <a:ext cx="10179424" cy="4220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Question sets: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Demographics: semesters completed, transfer status, college and major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Frequency of advising appointments and seeing the same/different advisor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Use of email, online, and phone advising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Current and ideal means of scheduling appointments or contacting advisor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Wait time length and satisfaction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Overall satisfaction and potential improvements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Arial" charset="0"/>
              <a:buChar char="•"/>
            </a:pPr>
            <a:endParaRPr lang="en-US" sz="2600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002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MI-V1">
  <a:themeElements>
    <a:clrScheme name="OSMI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C6D9F0"/>
      </a:accent1>
      <a:accent2>
        <a:srgbClr val="C3D69B"/>
      </a:accent2>
      <a:accent3>
        <a:srgbClr val="BFBFBF"/>
      </a:accent3>
      <a:accent4>
        <a:srgbClr val="FFFF00"/>
      </a:accent4>
      <a:accent5>
        <a:srgbClr val="548DD4"/>
      </a:accent5>
      <a:accent6>
        <a:srgbClr val="76923C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645</Words>
  <Application>Microsoft Office PowerPoint</Application>
  <PresentationFormat>Widescreen</PresentationFormat>
  <Paragraphs>121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Garamond</vt:lpstr>
      <vt:lpstr>OSMI-V1</vt:lpstr>
      <vt:lpstr>PowerPoint Presentation</vt:lpstr>
      <vt:lpstr>PowerPoint Presentation</vt:lpstr>
      <vt:lpstr>Roots of the Initiative</vt:lpstr>
      <vt:lpstr>Student Government Advising Task Force</vt:lpstr>
      <vt:lpstr>Research Report</vt:lpstr>
      <vt:lpstr>Research Report</vt:lpstr>
      <vt:lpstr>Research Report</vt:lpstr>
      <vt:lpstr>Next Steps</vt:lpstr>
      <vt:lpstr>Undergraduate Academic Advising Survey</vt:lpstr>
      <vt:lpstr>PowerPoint Presentation</vt:lpstr>
      <vt:lpstr>Results</vt:lpstr>
      <vt:lpstr>Demographics</vt:lpstr>
      <vt:lpstr>Demographics</vt:lpstr>
      <vt:lpstr>Demographics</vt:lpstr>
      <vt:lpstr>Demographics</vt:lpstr>
      <vt:lpstr>Frequency of Advising Appointments</vt:lpstr>
      <vt:lpstr>Email Advising</vt:lpstr>
      <vt:lpstr>Online Advising (Skype, chat box, etc.)</vt:lpstr>
      <vt:lpstr>Phone Advising</vt:lpstr>
      <vt:lpstr>Current and Ideal Means of Scheduling</vt:lpstr>
      <vt:lpstr>Current and Ideal Means of Contact</vt:lpstr>
      <vt:lpstr>Wait Time Length and Satisfaction</vt:lpstr>
      <vt:lpstr>Overall Satisfaction and Improvements</vt:lpstr>
      <vt:lpstr>PowerPoint Presentation</vt:lpstr>
      <vt:lpstr>Online Scheduling</vt:lpstr>
      <vt:lpstr>More Email and Online Communication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Raymond,Nicole L</dc:creator>
  <cp:lastModifiedBy>Raymond,Nicole L</cp:lastModifiedBy>
  <cp:revision>32</cp:revision>
  <dcterms:modified xsi:type="dcterms:W3CDTF">2018-01-19T15:39:15Z</dcterms:modified>
</cp:coreProperties>
</file>