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17" r:id="rId2"/>
    <p:sldId id="318" r:id="rId3"/>
    <p:sldId id="291" r:id="rId4"/>
    <p:sldId id="292" r:id="rId5"/>
    <p:sldId id="293" r:id="rId6"/>
    <p:sldId id="301" r:id="rId7"/>
    <p:sldId id="295" r:id="rId8"/>
    <p:sldId id="300" r:id="rId9"/>
    <p:sldId id="299" r:id="rId10"/>
    <p:sldId id="302" r:id="rId11"/>
    <p:sldId id="303" r:id="rId12"/>
    <p:sldId id="304" r:id="rId13"/>
    <p:sldId id="305" r:id="rId14"/>
    <p:sldId id="306" r:id="rId15"/>
    <p:sldId id="274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A02AE-0F24-4F90-8D16-F5886485A4B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4A4D8-C14D-40B3-9D70-A923900E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5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C8F03-E407-4B72-9116-86CB61DB1B13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FCF7F-FD40-4D84-99D6-9B5C64CC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are some examples of experiential education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F190-A2DD-4D8A-A156-0B7BE3DC43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0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the slides above..</a:t>
            </a:r>
          </a:p>
          <a:p>
            <a:endParaRPr lang="en-US" dirty="0" smtClean="0"/>
          </a:p>
          <a:p>
            <a:r>
              <a:rPr lang="en-US" dirty="0" smtClean="0"/>
              <a:t>Give</a:t>
            </a:r>
            <a:r>
              <a:rPr lang="en-US" baseline="0" dirty="0" smtClean="0"/>
              <a:t> an example of some organizations/clubs or jobs or volunteer work at UF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7E21E-0DF6-4661-8365-8AC8CA0E36D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9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are some examples of experiential education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DF190-A2DD-4D8A-A156-0B7BE3DC43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7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C2A7-673F-48D4-ACE7-6D3520557162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B6FF-5E0C-42FB-98FA-B25528B4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C2A7-673F-48D4-ACE7-6D3520557162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B6FF-5E0C-42FB-98FA-B25528B4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0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C2A7-673F-48D4-ACE7-6D3520557162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B6FF-5E0C-42FB-98FA-B25528B4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C2A7-673F-48D4-ACE7-6D3520557162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B6FF-5E0C-42FB-98FA-B25528B4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3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C2A7-673F-48D4-ACE7-6D3520557162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B6FF-5E0C-42FB-98FA-B25528B4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6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C2A7-673F-48D4-ACE7-6D3520557162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B6FF-5E0C-42FB-98FA-B25528B4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1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C2A7-673F-48D4-ACE7-6D3520557162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B6FF-5E0C-42FB-98FA-B25528B4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6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C2A7-673F-48D4-ACE7-6D3520557162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B6FF-5E0C-42FB-98FA-B25528B4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4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C2A7-673F-48D4-ACE7-6D3520557162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B6FF-5E0C-42FB-98FA-B25528B4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7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C2A7-673F-48D4-ACE7-6D3520557162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B6FF-5E0C-42FB-98FA-B25528B4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3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C2A7-673F-48D4-ACE7-6D3520557162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B6FF-5E0C-42FB-98FA-B25528B4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1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4C2A7-673F-48D4-ACE7-6D3520557162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3B6FF-5E0C-42FB-98FA-B25528B4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8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b.com/technology/student-success-collaborative/members/infographics/the-evolution-of-student-succes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r.aa.ufl.edu/ug-and-grad-survey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45465" y="472364"/>
            <a:ext cx="7767034" cy="1906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Post-Graduate Transitions </a:t>
            </a:r>
            <a:b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Embedding UF Student Outcome Data into </a:t>
            </a:r>
            <a:br>
              <a:rPr lang="en-US" sz="1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Advising Conversations </a:t>
            </a:r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5465" y="2850801"/>
            <a:ext cx="4321494" cy="1013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 </a:t>
            </a: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Kennedy</a:t>
            </a:r>
          </a:p>
          <a:p>
            <a:pPr marL="0" indent="0">
              <a:buNone/>
            </a:pP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Director for Assessment &amp; Planning</a:t>
            </a:r>
          </a:p>
          <a:p>
            <a:pPr marL="0" indent="0">
              <a:buNone/>
            </a:pP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 Career Resource Center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471"/>
            <a:ext cx="12192000" cy="9144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24200" y="1177529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52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Outcome Resources: </a:t>
            </a:r>
          </a:p>
          <a:p>
            <a:pPr algn="ctr"/>
            <a:r>
              <a:rPr lang="en-US" sz="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O*NET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2224156"/>
            <a:ext cx="3935112" cy="26275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058" y="2569402"/>
            <a:ext cx="3363878" cy="19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52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Outcome Resources: </a:t>
            </a:r>
          </a:p>
          <a:p>
            <a:pPr algn="ctr"/>
            <a:endParaRPr lang="en-US" sz="800" b="1" i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NACE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615" y="2125266"/>
            <a:ext cx="2445530" cy="3263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112" y="2125269"/>
            <a:ext cx="3577013" cy="336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6" y="-2284646"/>
            <a:ext cx="12203806" cy="915285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152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Outcome Resources: </a:t>
            </a:r>
          </a:p>
          <a:p>
            <a:pPr algn="ctr"/>
            <a:endParaRPr lang="en-US" sz="800" b="1" i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NACE</a:t>
            </a: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493" y="2291782"/>
            <a:ext cx="3106604" cy="3263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322" y="2225893"/>
            <a:ext cx="3004049" cy="32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152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Exploration Resources: </a:t>
            </a:r>
          </a:p>
          <a:p>
            <a:pPr algn="ctr"/>
            <a:endParaRPr lang="en-US" sz="8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Vault.com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825" y="1915772"/>
            <a:ext cx="4721538" cy="40024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719" y="1825621"/>
            <a:ext cx="1670526" cy="435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25769"/>
            <a:ext cx="12312203" cy="923415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05050" y="5175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Outcome Conversations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305050" y="1978025"/>
            <a:ext cx="7886700" cy="3999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Gauge comfort level - be self-aware of your comfort level </a:t>
            </a:r>
            <a:r>
              <a:rPr lang="en-US" sz="1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student regarding </a:t>
            </a:r>
            <a:r>
              <a:rPr lang="en-US" sz="1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 topic and relevant student outcome information/resources</a:t>
            </a:r>
          </a:p>
          <a:p>
            <a:pPr marL="342900" indent="-342900">
              <a:buFont typeface="+mj-lt"/>
              <a:buAutoNum type="arabicParenR"/>
            </a:pPr>
            <a:endParaRPr lang="en-US" sz="675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approach that best fits conversation:</a:t>
            </a:r>
          </a:p>
          <a:p>
            <a:pPr marL="342900" indent="-342900">
              <a:buFont typeface="+mj-lt"/>
              <a:buAutoNum type="arabicParenR"/>
            </a:pPr>
            <a:endParaRPr lang="en-US" sz="675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 Discussion</a:t>
            </a:r>
            <a:r>
              <a:rPr 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general probing questions and identification (e.g. </a:t>
            </a:r>
            <a:r>
              <a:rPr lang="en-US" sz="1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thought about…?</a:t>
            </a:r>
            <a:r>
              <a:rPr 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expect to be doing in the weeks and months following </a:t>
            </a:r>
            <a:r>
              <a:rPr lang="en-US" sz="12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  <a:r>
              <a:rPr 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Specific/Targeted Discussion</a:t>
            </a:r>
            <a:r>
              <a:rPr 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connecting specific goals with action-oriented probing questions (e.g. next steps, support mechanisms, timeline)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Referral</a:t>
            </a:r>
            <a:r>
              <a:rPr 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faculty contacts, professional contacts, web resources,  and… </a:t>
            </a:r>
          </a:p>
          <a:p>
            <a:pPr marL="457200" lvl="1" indent="0">
              <a:buNone/>
            </a:pPr>
            <a:endParaRPr lang="en-US" sz="12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 CAREER RESOURCE CENTER </a:t>
            </a:r>
            <a:r>
              <a:rPr 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(workshops, one-on-one career planning, express resume reviews, specific presentation requests for clubs/departments, career fairs, networking events, CHOMP major and career exploration tool) </a:t>
            </a:r>
          </a:p>
          <a:p>
            <a:pPr marL="342900" indent="-342900">
              <a:buFont typeface="+mj-lt"/>
              <a:buAutoNum type="arabicParenR"/>
            </a:pPr>
            <a:endParaRPr lang="en-US" sz="788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   Confirm next action step(s)</a:t>
            </a:r>
          </a:p>
        </p:txBody>
      </p:sp>
    </p:spTree>
    <p:extLst>
      <p:ext uri="{BB962C8B-B14F-4D97-AF65-F5344CB8AC3E}">
        <p14:creationId xmlns:p14="http://schemas.microsoft.com/office/powerpoint/2010/main" val="40588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43730" y="1036918"/>
            <a:ext cx="47866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Questions &amp; </a:t>
            </a:r>
            <a:endParaRPr lang="en-US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Discussion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1"/>
            <a:ext cx="12192000" cy="914400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05050" y="5175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40000" y="1978025"/>
            <a:ext cx="7651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outcome resources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 to student outcomes conversations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Discussion/Questions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391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3549"/>
            <a:ext cx="13296898" cy="997267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052557" y="431803"/>
            <a:ext cx="8062994" cy="125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Outcome Trends in Higher Ed</a:t>
            </a:r>
          </a:p>
          <a:p>
            <a:pPr algn="ctr"/>
            <a:r>
              <a:rPr lang="en-US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EAB Student Success Collaborative (10/24/2016)</a:t>
            </a:r>
            <a:endParaRPr lang="en-US" sz="15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230" y="1872787"/>
            <a:ext cx="6808926" cy="43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9508"/>
            <a:ext cx="13033420" cy="977506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305050" y="5175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 Student Outcomes: </a:t>
            </a:r>
            <a:b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 Graduation Survey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95% of </a:t>
            </a:r>
            <a:r>
              <a:rPr lang="en-US" sz="1400" i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UF graduates (Undergraduate, Master’s, Doctoral, Professional)</a:t>
            </a:r>
          </a:p>
          <a:p>
            <a:pPr marL="557213" lvl="2" indent="-214313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placed on release of transcripts until UF Graduation Survey completed or survey window closes</a:t>
            </a:r>
          </a:p>
          <a:p>
            <a:pPr marL="0" indent="0">
              <a:buNone/>
            </a:pPr>
            <a:r>
              <a:rPr lang="en-US" sz="14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weeks prior to Commencement through 7 weeks after graduation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 each 3 times per year (Summer + Fall + Spring = Academic Year)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complete it within 2 weeks prior to graduation, therefore showing a </a:t>
            </a:r>
            <a:r>
              <a:rPr lang="en-US" sz="1400" i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 of where UF graduates are in their transitions to post-graduate destinations at the time of graduation</a:t>
            </a:r>
            <a:endParaRPr lang="en-US" sz="1400" u="sng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ONE.UF student portal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by - Office of Institutional Research &amp; Planning, Office of the University Registrar, Career Resource Center, and Campus Labs (Baseline survey tool)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 Graduation Survey data steward = UF Office of Institutional Research &amp; Planning</a:t>
            </a:r>
          </a:p>
          <a:p>
            <a:pPr marL="0" indent="0">
              <a:buNone/>
            </a:pPr>
            <a:r>
              <a:rPr lang="en-US" sz="14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Snapshot of ROI for UF stakeholders (chief among them = students)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student employment and advanced degree, impact factors (e.g. internships, research, job search resources)</a:t>
            </a:r>
          </a:p>
          <a:p>
            <a:pPr marL="0" indent="0"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09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7829"/>
            <a:ext cx="12247772" cy="918582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52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Search Resources: UF OIPR</a:t>
            </a:r>
          </a:p>
          <a:p>
            <a:pPr algn="ctr"/>
            <a:r>
              <a:rPr lang="en-US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http://ir.aa.ufl.edu/ug-and-grad-survey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34" y="1849782"/>
            <a:ext cx="4603766" cy="3649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000" y="2519809"/>
            <a:ext cx="4703619" cy="372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5285"/>
            <a:ext cx="12257714" cy="9193285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141" y="1553811"/>
            <a:ext cx="3980940" cy="45938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77536" y="602638"/>
            <a:ext cx="7761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 CRC College Snapshot Report</a:t>
            </a:r>
          </a:p>
        </p:txBody>
      </p:sp>
    </p:spTree>
    <p:extLst>
      <p:ext uri="{BB962C8B-B14F-4D97-AF65-F5344CB8AC3E}">
        <p14:creationId xmlns:p14="http://schemas.microsoft.com/office/powerpoint/2010/main" val="42918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7633"/>
            <a:ext cx="12207511" cy="91556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52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 CRC College Snapshot Report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490" y="2369542"/>
            <a:ext cx="2655053" cy="3263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40" y="3375624"/>
            <a:ext cx="3114675" cy="2257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82230" y="2123573"/>
            <a:ext cx="470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49,595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UF student engagements with Career Resource Center Staff and services, representing </a:t>
            </a: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21,522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unique students (roughly </a:t>
            </a: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2015 University of Florida enrollment – UF Office of Institutional Planning &amp; Research)</a:t>
            </a:r>
            <a:endParaRPr lang="en-US" sz="1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1753"/>
            <a:ext cx="12286445" cy="921483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52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 CRC College Snapshot Report: </a:t>
            </a:r>
          </a:p>
          <a:p>
            <a:pPr algn="ctr"/>
            <a:r>
              <a:rPr lang="en-US" sz="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Outcomes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39" y="1690688"/>
            <a:ext cx="3243847" cy="4278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960" y="2642854"/>
            <a:ext cx="2860606" cy="1764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047" y="2255663"/>
            <a:ext cx="3349753" cy="25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58640"/>
            <a:ext cx="12286841" cy="921513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52650" y="3651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Outcome Resources: 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O*NET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56746" y="2226469"/>
            <a:ext cx="367851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6394</TotalTime>
  <Words>469</Words>
  <Application>Microsoft Office PowerPoint</Application>
  <PresentationFormat>Widescreen</PresentationFormat>
  <Paragraphs>68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Outcome Resources:    O*NET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Florida Division of Housing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Kennedy</dc:creator>
  <cp:lastModifiedBy>Raymond,Nicole L</cp:lastModifiedBy>
  <cp:revision>71</cp:revision>
  <cp:lastPrinted>2017-01-23T15:16:58Z</cp:lastPrinted>
  <dcterms:created xsi:type="dcterms:W3CDTF">2017-01-19T19:47:19Z</dcterms:created>
  <dcterms:modified xsi:type="dcterms:W3CDTF">2018-01-19T15:40:55Z</dcterms:modified>
</cp:coreProperties>
</file>