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handoutMasterIdLst>
    <p:handoutMasterId r:id="rId38"/>
  </p:handoutMasterIdLst>
  <p:sldIdLst>
    <p:sldId id="295" r:id="rId2"/>
    <p:sldId id="267" r:id="rId3"/>
    <p:sldId id="283" r:id="rId4"/>
    <p:sldId id="296" r:id="rId5"/>
    <p:sldId id="268" r:id="rId6"/>
    <p:sldId id="269" r:id="rId7"/>
    <p:sldId id="270" r:id="rId8"/>
    <p:sldId id="271" r:id="rId9"/>
    <p:sldId id="272" r:id="rId10"/>
    <p:sldId id="273" r:id="rId11"/>
    <p:sldId id="274" r:id="rId12"/>
    <p:sldId id="275" r:id="rId13"/>
    <p:sldId id="276" r:id="rId14"/>
    <p:sldId id="277" r:id="rId15"/>
    <p:sldId id="299" r:id="rId16"/>
    <p:sldId id="279" r:id="rId17"/>
    <p:sldId id="280" r:id="rId18"/>
    <p:sldId id="281" r:id="rId19"/>
    <p:sldId id="282" r:id="rId20"/>
    <p:sldId id="285" r:id="rId21"/>
    <p:sldId id="304" r:id="rId22"/>
    <p:sldId id="286" r:id="rId23"/>
    <p:sldId id="297" r:id="rId24"/>
    <p:sldId id="302" r:id="rId25"/>
    <p:sldId id="284" r:id="rId26"/>
    <p:sldId id="287" r:id="rId27"/>
    <p:sldId id="288" r:id="rId28"/>
    <p:sldId id="289" r:id="rId29"/>
    <p:sldId id="293" r:id="rId30"/>
    <p:sldId id="303" r:id="rId31"/>
    <p:sldId id="300" r:id="rId32"/>
    <p:sldId id="294" r:id="rId33"/>
    <p:sldId id="290" r:id="rId34"/>
    <p:sldId id="291" r:id="rId35"/>
    <p:sldId id="292"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6C22"/>
    <a:srgbClr val="2E7D92"/>
    <a:srgbClr val="672C94"/>
    <a:srgbClr val="0A8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7496" autoAdjust="0"/>
  </p:normalViewPr>
  <p:slideViewPr>
    <p:cSldViewPr>
      <p:cViewPr varScale="1">
        <p:scale>
          <a:sx n="77" d="100"/>
          <a:sy n="77" d="100"/>
        </p:scale>
        <p:origin x="2604" y="96"/>
      </p:cViewPr>
      <p:guideLst>
        <p:guide orient="horz" pos="2160"/>
        <p:guide pos="2880"/>
      </p:guideLst>
    </p:cSldViewPr>
  </p:slideViewPr>
  <p:outlineViewPr>
    <p:cViewPr>
      <p:scale>
        <a:sx n="33" d="100"/>
        <a:sy n="33" d="100"/>
      </p:scale>
      <p:origin x="48" y="15144"/>
    </p:cViewPr>
  </p:outlineViewPr>
  <p:notesTextViewPr>
    <p:cViewPr>
      <p:scale>
        <a:sx n="1" d="1"/>
        <a:sy n="1" d="1"/>
      </p:scale>
      <p:origin x="0" y="0"/>
    </p:cViewPr>
  </p:notesTextViewPr>
  <p:sorterViewPr>
    <p:cViewPr>
      <p:scale>
        <a:sx n="100" d="100"/>
        <a:sy n="100" d="100"/>
      </p:scale>
      <p:origin x="0" y="39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AAAEA-061A-4175-B6F8-BDF5C57467C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0FADBDB-4680-47DE-A13E-0107859F83BE}">
      <dgm:prSet phldrT="[Text]"/>
      <dgm:spPr/>
      <dgm:t>
        <a:bodyPr/>
        <a:lstStyle/>
        <a:p>
          <a:r>
            <a:rPr lang="en-US" dirty="0" smtClean="0"/>
            <a:t>UDL  Principles </a:t>
          </a:r>
          <a:r>
            <a:rPr lang="en-US" dirty="0" smtClean="0">
              <a:sym typeface="Wingdings" panose="05000000000000000000" pitchFamily="2" charset="2"/>
            </a:rPr>
            <a:t></a:t>
          </a:r>
          <a:endParaRPr lang="en-US" dirty="0" smtClean="0"/>
        </a:p>
        <a:p>
          <a:r>
            <a:rPr lang="en-US" dirty="0" smtClean="0">
              <a:solidFill>
                <a:srgbClr val="FFFF00"/>
              </a:solidFill>
            </a:rPr>
            <a:t>Multiple Means of</a:t>
          </a:r>
          <a:r>
            <a:rPr lang="en-US" dirty="0" smtClean="0"/>
            <a:t>…</a:t>
          </a:r>
          <a:endParaRPr lang="en-US" dirty="0"/>
        </a:p>
      </dgm:t>
    </dgm:pt>
    <dgm:pt modelId="{48B6F757-7788-482F-8ECD-869609BF50B6}" type="parTrans" cxnId="{37264777-3EA0-4E74-AF43-A35BB2399273}">
      <dgm:prSet/>
      <dgm:spPr/>
      <dgm:t>
        <a:bodyPr/>
        <a:lstStyle/>
        <a:p>
          <a:endParaRPr lang="en-US"/>
        </a:p>
      </dgm:t>
    </dgm:pt>
    <dgm:pt modelId="{93662A80-7A6E-4302-BA48-4DDF7A53CDB0}" type="sibTrans" cxnId="{37264777-3EA0-4E74-AF43-A35BB2399273}">
      <dgm:prSet/>
      <dgm:spPr/>
      <dgm:t>
        <a:bodyPr/>
        <a:lstStyle/>
        <a:p>
          <a:endParaRPr lang="en-US"/>
        </a:p>
      </dgm:t>
    </dgm:pt>
    <dgm:pt modelId="{D934CBE9-802F-43D7-9432-D3E5B521A0CE}">
      <dgm:prSet phldrT="[Text]" custT="1"/>
      <dgm:spPr/>
      <dgm:t>
        <a:bodyPr/>
        <a:lstStyle/>
        <a:p>
          <a:pPr algn="ctr"/>
          <a:r>
            <a:rPr lang="en-US" sz="2400" dirty="0" smtClean="0">
              <a:solidFill>
                <a:srgbClr val="FFFF00"/>
              </a:solidFill>
            </a:rPr>
            <a:t>Representation</a:t>
          </a:r>
        </a:p>
        <a:p>
          <a:pPr algn="ctr"/>
          <a:r>
            <a:rPr lang="en-US" sz="1800" dirty="0" smtClean="0"/>
            <a:t>Various ways of </a:t>
          </a:r>
          <a:r>
            <a:rPr lang="en-US" sz="1800" b="1" dirty="0" smtClean="0"/>
            <a:t>learning the information</a:t>
          </a:r>
        </a:p>
        <a:p>
          <a:pPr algn="ctr"/>
          <a:r>
            <a:rPr lang="en-US" sz="1800" dirty="0" smtClean="0"/>
            <a:t>(e.g., hear &amp; see)</a:t>
          </a:r>
          <a:endParaRPr lang="en-US" sz="2400" dirty="0"/>
        </a:p>
      </dgm:t>
    </dgm:pt>
    <dgm:pt modelId="{43733D75-2B3B-4A89-8934-F57DED715B22}" type="parTrans" cxnId="{FDF22057-F867-4EBE-8D0E-D7F8FF62E194}">
      <dgm:prSet/>
      <dgm:spPr/>
      <dgm:t>
        <a:bodyPr/>
        <a:lstStyle/>
        <a:p>
          <a:endParaRPr lang="en-US"/>
        </a:p>
      </dgm:t>
    </dgm:pt>
    <dgm:pt modelId="{8AA4C967-2523-411D-8866-C57958D2814A}" type="sibTrans" cxnId="{FDF22057-F867-4EBE-8D0E-D7F8FF62E194}">
      <dgm:prSet/>
      <dgm:spPr/>
      <dgm:t>
        <a:bodyPr/>
        <a:lstStyle/>
        <a:p>
          <a:endParaRPr lang="en-US"/>
        </a:p>
      </dgm:t>
    </dgm:pt>
    <dgm:pt modelId="{88649896-AA3B-42F8-8636-35FE0C10A82B}">
      <dgm:prSet phldrT="[Text]" custT="1"/>
      <dgm:spPr/>
      <dgm:t>
        <a:bodyPr/>
        <a:lstStyle/>
        <a:p>
          <a:r>
            <a:rPr lang="en-US" sz="2400" dirty="0" smtClean="0">
              <a:solidFill>
                <a:srgbClr val="FFFF00"/>
              </a:solidFill>
            </a:rPr>
            <a:t>Expression/</a:t>
          </a:r>
        </a:p>
        <a:p>
          <a:r>
            <a:rPr lang="en-US" sz="2400" dirty="0" smtClean="0">
              <a:solidFill>
                <a:srgbClr val="FFFF00"/>
              </a:solidFill>
            </a:rPr>
            <a:t>Action</a:t>
          </a:r>
        </a:p>
        <a:p>
          <a:r>
            <a:rPr lang="en-US" sz="1800" dirty="0" smtClean="0"/>
            <a:t>Alternative or various ways of demonstrating they </a:t>
          </a:r>
          <a:r>
            <a:rPr lang="en-US" sz="1800" b="1" dirty="0" smtClean="0"/>
            <a:t>know the content</a:t>
          </a:r>
          <a:endParaRPr lang="en-US" sz="1800" b="1" dirty="0"/>
        </a:p>
      </dgm:t>
    </dgm:pt>
    <dgm:pt modelId="{FD61D6AC-0F06-4CDE-84C1-78BE74B67948}" type="parTrans" cxnId="{263111EC-29FC-4FC5-8430-2E11DD192E72}">
      <dgm:prSet/>
      <dgm:spPr/>
      <dgm:t>
        <a:bodyPr/>
        <a:lstStyle/>
        <a:p>
          <a:endParaRPr lang="en-US"/>
        </a:p>
      </dgm:t>
    </dgm:pt>
    <dgm:pt modelId="{21F3095E-DCE3-45BB-9FA0-193D892A2D7F}" type="sibTrans" cxnId="{263111EC-29FC-4FC5-8430-2E11DD192E72}">
      <dgm:prSet/>
      <dgm:spPr/>
      <dgm:t>
        <a:bodyPr/>
        <a:lstStyle/>
        <a:p>
          <a:endParaRPr lang="en-US"/>
        </a:p>
      </dgm:t>
    </dgm:pt>
    <dgm:pt modelId="{1107D920-1601-4E05-B7E0-42D9E2BA7958}">
      <dgm:prSet phldrT="[Text]" custT="1"/>
      <dgm:spPr/>
      <dgm:t>
        <a:bodyPr/>
        <a:lstStyle/>
        <a:p>
          <a:r>
            <a:rPr lang="en-US" sz="2400" dirty="0" smtClean="0">
              <a:solidFill>
                <a:srgbClr val="FFFF00"/>
              </a:solidFill>
            </a:rPr>
            <a:t>Engagement</a:t>
          </a:r>
        </a:p>
        <a:p>
          <a:r>
            <a:rPr lang="en-US" sz="1800" dirty="0" smtClean="0"/>
            <a:t>Tapping into student’s </a:t>
          </a:r>
          <a:r>
            <a:rPr lang="en-US" sz="1800" b="1" dirty="0" smtClean="0"/>
            <a:t>interests</a:t>
          </a:r>
          <a:r>
            <a:rPr lang="en-US" sz="1800" dirty="0" smtClean="0"/>
            <a:t> &amp; </a:t>
          </a:r>
          <a:r>
            <a:rPr lang="en-US" sz="1800" b="1" dirty="0" smtClean="0"/>
            <a:t>challenging</a:t>
          </a:r>
          <a:r>
            <a:rPr lang="en-US" sz="1800" dirty="0" smtClean="0"/>
            <a:t> them in </a:t>
          </a:r>
          <a:r>
            <a:rPr lang="en-US" sz="1800" b="1" dirty="0" smtClean="0"/>
            <a:t>motivating</a:t>
          </a:r>
          <a:r>
            <a:rPr lang="en-US" sz="1800" dirty="0" smtClean="0"/>
            <a:t> ways</a:t>
          </a:r>
          <a:endParaRPr lang="en-US" sz="1800" dirty="0"/>
        </a:p>
      </dgm:t>
    </dgm:pt>
    <dgm:pt modelId="{B75258F5-D214-4C90-B731-FAF1C7EBF21F}" type="parTrans" cxnId="{4A66CF99-6240-49A9-B70A-45966F09AC32}">
      <dgm:prSet/>
      <dgm:spPr/>
      <dgm:t>
        <a:bodyPr/>
        <a:lstStyle/>
        <a:p>
          <a:endParaRPr lang="en-US"/>
        </a:p>
      </dgm:t>
    </dgm:pt>
    <dgm:pt modelId="{B9901B9B-50F4-403E-A61E-05A9898BD212}" type="sibTrans" cxnId="{4A66CF99-6240-49A9-B70A-45966F09AC32}">
      <dgm:prSet/>
      <dgm:spPr/>
      <dgm:t>
        <a:bodyPr/>
        <a:lstStyle/>
        <a:p>
          <a:endParaRPr lang="en-US"/>
        </a:p>
      </dgm:t>
    </dgm:pt>
    <dgm:pt modelId="{9CCC7547-B940-429F-9C93-ADE24631F255}">
      <dgm:prSet custT="1"/>
      <dgm:spPr/>
      <dgm:t>
        <a:bodyPr/>
        <a:lstStyle/>
        <a:p>
          <a:r>
            <a:rPr lang="en-US" sz="2400" dirty="0" smtClean="0"/>
            <a:t>The </a:t>
          </a:r>
          <a:r>
            <a:rPr lang="en-US" sz="2400" dirty="0" smtClean="0">
              <a:solidFill>
                <a:srgbClr val="FFC000"/>
              </a:solidFill>
            </a:rPr>
            <a:t>“what” </a:t>
          </a:r>
          <a:r>
            <a:rPr lang="en-US" sz="2400" dirty="0" smtClean="0"/>
            <a:t>of  learning</a:t>
          </a:r>
          <a:endParaRPr lang="en-US" sz="2400" dirty="0"/>
        </a:p>
      </dgm:t>
    </dgm:pt>
    <dgm:pt modelId="{68F3D0C4-FE78-4CB7-BDA1-54B87D0C0D35}" type="parTrans" cxnId="{E01B49BC-6212-4866-9ED3-1F4F120ECDE3}">
      <dgm:prSet/>
      <dgm:spPr/>
      <dgm:t>
        <a:bodyPr/>
        <a:lstStyle/>
        <a:p>
          <a:endParaRPr lang="en-US"/>
        </a:p>
      </dgm:t>
    </dgm:pt>
    <dgm:pt modelId="{41A27BF0-A5FE-43AF-B14D-77984F3EA37D}" type="sibTrans" cxnId="{E01B49BC-6212-4866-9ED3-1F4F120ECDE3}">
      <dgm:prSet/>
      <dgm:spPr/>
      <dgm:t>
        <a:bodyPr/>
        <a:lstStyle/>
        <a:p>
          <a:endParaRPr lang="en-US"/>
        </a:p>
      </dgm:t>
    </dgm:pt>
    <dgm:pt modelId="{906DB210-2D41-4EE9-8EAB-56F6EF5F58B6}">
      <dgm:prSet custT="1"/>
      <dgm:spPr/>
      <dgm:t>
        <a:bodyPr/>
        <a:lstStyle/>
        <a:p>
          <a:r>
            <a:rPr lang="en-US" sz="2400" dirty="0" smtClean="0"/>
            <a:t>The </a:t>
          </a:r>
          <a:r>
            <a:rPr lang="en-US" sz="2400" dirty="0" smtClean="0">
              <a:solidFill>
                <a:srgbClr val="FFC000"/>
              </a:solidFill>
            </a:rPr>
            <a:t>“how” </a:t>
          </a:r>
          <a:r>
            <a:rPr lang="en-US" sz="2400" dirty="0" smtClean="0"/>
            <a:t>of learning</a:t>
          </a:r>
          <a:endParaRPr lang="en-US" sz="2400" dirty="0"/>
        </a:p>
      </dgm:t>
    </dgm:pt>
    <dgm:pt modelId="{885858CE-3CAB-48A7-8F62-D7EEE8F69AA1}" type="sibTrans" cxnId="{1627C545-85D6-482C-A528-C58E330CCF96}">
      <dgm:prSet/>
      <dgm:spPr/>
      <dgm:t>
        <a:bodyPr/>
        <a:lstStyle/>
        <a:p>
          <a:endParaRPr lang="en-US"/>
        </a:p>
      </dgm:t>
    </dgm:pt>
    <dgm:pt modelId="{8AEACBFE-4C00-43DB-B607-44224FBB8229}" type="parTrans" cxnId="{1627C545-85D6-482C-A528-C58E330CCF96}">
      <dgm:prSet/>
      <dgm:spPr/>
      <dgm:t>
        <a:bodyPr/>
        <a:lstStyle/>
        <a:p>
          <a:endParaRPr lang="en-US"/>
        </a:p>
      </dgm:t>
    </dgm:pt>
    <dgm:pt modelId="{0828BA1E-6289-4DFD-8E1E-5DF943D0EEBC}">
      <dgm:prSet custT="1"/>
      <dgm:spPr/>
      <dgm:t>
        <a:bodyPr/>
        <a:lstStyle/>
        <a:p>
          <a:r>
            <a:rPr lang="en-US" sz="2400" dirty="0" smtClean="0"/>
            <a:t>The </a:t>
          </a:r>
          <a:r>
            <a:rPr lang="en-US" sz="2400" dirty="0" smtClean="0">
              <a:solidFill>
                <a:srgbClr val="FFC000"/>
              </a:solidFill>
            </a:rPr>
            <a:t>“why” </a:t>
          </a:r>
          <a:r>
            <a:rPr lang="en-US" sz="2400" dirty="0" smtClean="0"/>
            <a:t>of learning</a:t>
          </a:r>
          <a:endParaRPr lang="en-US" sz="2400" dirty="0"/>
        </a:p>
      </dgm:t>
    </dgm:pt>
    <dgm:pt modelId="{AAF0BD84-2A7C-4B37-9675-8F8638B0D6D7}" type="parTrans" cxnId="{7E055EB9-C999-4752-8644-39772F34F3AE}">
      <dgm:prSet/>
      <dgm:spPr/>
      <dgm:t>
        <a:bodyPr/>
        <a:lstStyle/>
        <a:p>
          <a:endParaRPr lang="en-US"/>
        </a:p>
      </dgm:t>
    </dgm:pt>
    <dgm:pt modelId="{57DCC54B-5ED1-49C1-81FA-6C647B524A6A}" type="sibTrans" cxnId="{7E055EB9-C999-4752-8644-39772F34F3AE}">
      <dgm:prSet/>
      <dgm:spPr/>
      <dgm:t>
        <a:bodyPr/>
        <a:lstStyle/>
        <a:p>
          <a:endParaRPr lang="en-US"/>
        </a:p>
      </dgm:t>
    </dgm:pt>
    <dgm:pt modelId="{25F62ABC-17CC-41F2-87D2-1872C8691F1C}" type="pres">
      <dgm:prSet presAssocID="{115AAAEA-061A-4175-B6F8-BDF5C57467C7}" presName="hierChild1" presStyleCnt="0">
        <dgm:presLayoutVars>
          <dgm:orgChart val="1"/>
          <dgm:chPref val="1"/>
          <dgm:dir/>
          <dgm:animOne val="branch"/>
          <dgm:animLvl val="lvl"/>
          <dgm:resizeHandles/>
        </dgm:presLayoutVars>
      </dgm:prSet>
      <dgm:spPr/>
      <dgm:t>
        <a:bodyPr/>
        <a:lstStyle/>
        <a:p>
          <a:endParaRPr lang="en-US"/>
        </a:p>
      </dgm:t>
    </dgm:pt>
    <dgm:pt modelId="{78C62C26-887D-41D5-9A9E-68A57FF9AFF0}" type="pres">
      <dgm:prSet presAssocID="{50FADBDB-4680-47DE-A13E-0107859F83BE}" presName="hierRoot1" presStyleCnt="0">
        <dgm:presLayoutVars>
          <dgm:hierBranch val="init"/>
        </dgm:presLayoutVars>
      </dgm:prSet>
      <dgm:spPr/>
    </dgm:pt>
    <dgm:pt modelId="{5C8AAE19-9DEF-43E8-963D-309231AECC23}" type="pres">
      <dgm:prSet presAssocID="{50FADBDB-4680-47DE-A13E-0107859F83BE}" presName="rootComposite1" presStyleCnt="0"/>
      <dgm:spPr/>
    </dgm:pt>
    <dgm:pt modelId="{2A4BDAEF-44EC-4F9C-9450-C92A02582E73}" type="pres">
      <dgm:prSet presAssocID="{50FADBDB-4680-47DE-A13E-0107859F83BE}" presName="rootText1" presStyleLbl="node0" presStyleIdx="0" presStyleCnt="1" custScaleX="194732" custScaleY="94555">
        <dgm:presLayoutVars>
          <dgm:chPref val="3"/>
        </dgm:presLayoutVars>
      </dgm:prSet>
      <dgm:spPr/>
      <dgm:t>
        <a:bodyPr/>
        <a:lstStyle/>
        <a:p>
          <a:endParaRPr lang="en-US"/>
        </a:p>
      </dgm:t>
    </dgm:pt>
    <dgm:pt modelId="{CB3B8F48-1B8C-430E-8242-25190284EA52}" type="pres">
      <dgm:prSet presAssocID="{50FADBDB-4680-47DE-A13E-0107859F83BE}" presName="rootConnector1" presStyleLbl="node1" presStyleIdx="0" presStyleCnt="0"/>
      <dgm:spPr/>
      <dgm:t>
        <a:bodyPr/>
        <a:lstStyle/>
        <a:p>
          <a:endParaRPr lang="en-US"/>
        </a:p>
      </dgm:t>
    </dgm:pt>
    <dgm:pt modelId="{CBB54D13-FF73-4E67-8624-1F122DB4F3B3}" type="pres">
      <dgm:prSet presAssocID="{50FADBDB-4680-47DE-A13E-0107859F83BE}" presName="hierChild2" presStyleCnt="0"/>
      <dgm:spPr/>
    </dgm:pt>
    <dgm:pt modelId="{6EE07F04-0EED-4F7A-8181-17E154E251F2}" type="pres">
      <dgm:prSet presAssocID="{43733D75-2B3B-4A89-8934-F57DED715B22}" presName="Name37" presStyleLbl="parChTrans1D2" presStyleIdx="0" presStyleCnt="3"/>
      <dgm:spPr/>
      <dgm:t>
        <a:bodyPr/>
        <a:lstStyle/>
        <a:p>
          <a:endParaRPr lang="en-US"/>
        </a:p>
      </dgm:t>
    </dgm:pt>
    <dgm:pt modelId="{B34C898D-8BE7-41E8-BB5B-DA18B390F3BD}" type="pres">
      <dgm:prSet presAssocID="{D934CBE9-802F-43D7-9432-D3E5B521A0CE}" presName="hierRoot2" presStyleCnt="0">
        <dgm:presLayoutVars>
          <dgm:hierBranch val="init"/>
        </dgm:presLayoutVars>
      </dgm:prSet>
      <dgm:spPr/>
    </dgm:pt>
    <dgm:pt modelId="{51D723DD-57D0-4F66-BC8C-50040F2186A6}" type="pres">
      <dgm:prSet presAssocID="{D934CBE9-802F-43D7-9432-D3E5B521A0CE}" presName="rootComposite" presStyleCnt="0"/>
      <dgm:spPr/>
    </dgm:pt>
    <dgm:pt modelId="{2F52C2F1-A78B-422B-9296-9A080FFE1C72}" type="pres">
      <dgm:prSet presAssocID="{D934CBE9-802F-43D7-9432-D3E5B521A0CE}" presName="rootText" presStyleLbl="node2" presStyleIdx="0" presStyleCnt="3" custScaleX="121274" custScaleY="189508">
        <dgm:presLayoutVars>
          <dgm:chPref val="3"/>
        </dgm:presLayoutVars>
      </dgm:prSet>
      <dgm:spPr/>
      <dgm:t>
        <a:bodyPr/>
        <a:lstStyle/>
        <a:p>
          <a:endParaRPr lang="en-US"/>
        </a:p>
      </dgm:t>
    </dgm:pt>
    <dgm:pt modelId="{FAF2FE08-7124-4AE2-8F65-D9198F08C9AD}" type="pres">
      <dgm:prSet presAssocID="{D934CBE9-802F-43D7-9432-D3E5B521A0CE}" presName="rootConnector" presStyleLbl="node2" presStyleIdx="0" presStyleCnt="3"/>
      <dgm:spPr/>
      <dgm:t>
        <a:bodyPr/>
        <a:lstStyle/>
        <a:p>
          <a:endParaRPr lang="en-US"/>
        </a:p>
      </dgm:t>
    </dgm:pt>
    <dgm:pt modelId="{E037314F-89E5-4C94-9A27-0EE0238C61B7}" type="pres">
      <dgm:prSet presAssocID="{D934CBE9-802F-43D7-9432-D3E5B521A0CE}" presName="hierChild4" presStyleCnt="0"/>
      <dgm:spPr/>
    </dgm:pt>
    <dgm:pt modelId="{0C59A90B-FF7A-4447-B6EB-5855F65628E6}" type="pres">
      <dgm:prSet presAssocID="{68F3D0C4-FE78-4CB7-BDA1-54B87D0C0D35}" presName="Name37" presStyleLbl="parChTrans1D3" presStyleIdx="0" presStyleCnt="3"/>
      <dgm:spPr/>
      <dgm:t>
        <a:bodyPr/>
        <a:lstStyle/>
        <a:p>
          <a:endParaRPr lang="en-US"/>
        </a:p>
      </dgm:t>
    </dgm:pt>
    <dgm:pt modelId="{4DB1AFE0-334F-4B86-BC1F-71B3956FAF62}" type="pres">
      <dgm:prSet presAssocID="{9CCC7547-B940-429F-9C93-ADE24631F255}" presName="hierRoot2" presStyleCnt="0">
        <dgm:presLayoutVars>
          <dgm:hierBranch val="init"/>
        </dgm:presLayoutVars>
      </dgm:prSet>
      <dgm:spPr/>
    </dgm:pt>
    <dgm:pt modelId="{E5230688-F180-424D-BE16-762E24EA1A19}" type="pres">
      <dgm:prSet presAssocID="{9CCC7547-B940-429F-9C93-ADE24631F255}" presName="rootComposite" presStyleCnt="0"/>
      <dgm:spPr/>
    </dgm:pt>
    <dgm:pt modelId="{F4E91AA7-6C34-4AA9-84CA-2B2104BC09A3}" type="pres">
      <dgm:prSet presAssocID="{9CCC7547-B940-429F-9C93-ADE24631F255}" presName="rootText" presStyleLbl="node3" presStyleIdx="0" presStyleCnt="3" custLinFactNeighborX="-10616" custLinFactNeighborY="-25748">
        <dgm:presLayoutVars>
          <dgm:chPref val="3"/>
        </dgm:presLayoutVars>
      </dgm:prSet>
      <dgm:spPr/>
      <dgm:t>
        <a:bodyPr/>
        <a:lstStyle/>
        <a:p>
          <a:endParaRPr lang="en-US"/>
        </a:p>
      </dgm:t>
    </dgm:pt>
    <dgm:pt modelId="{FFCD9251-BF73-45D9-9269-E70276A0B23C}" type="pres">
      <dgm:prSet presAssocID="{9CCC7547-B940-429F-9C93-ADE24631F255}" presName="rootConnector" presStyleLbl="node3" presStyleIdx="0" presStyleCnt="3"/>
      <dgm:spPr/>
      <dgm:t>
        <a:bodyPr/>
        <a:lstStyle/>
        <a:p>
          <a:endParaRPr lang="en-US"/>
        </a:p>
      </dgm:t>
    </dgm:pt>
    <dgm:pt modelId="{D3759F13-FC38-4F93-AD8B-F12902EC4087}" type="pres">
      <dgm:prSet presAssocID="{9CCC7547-B940-429F-9C93-ADE24631F255}" presName="hierChild4" presStyleCnt="0"/>
      <dgm:spPr/>
    </dgm:pt>
    <dgm:pt modelId="{634907C7-1323-4728-98EB-8C3B563975F8}" type="pres">
      <dgm:prSet presAssocID="{9CCC7547-B940-429F-9C93-ADE24631F255}" presName="hierChild5" presStyleCnt="0"/>
      <dgm:spPr/>
    </dgm:pt>
    <dgm:pt modelId="{89C8B3CC-C64E-414D-9C8C-24870C634EF9}" type="pres">
      <dgm:prSet presAssocID="{D934CBE9-802F-43D7-9432-D3E5B521A0CE}" presName="hierChild5" presStyleCnt="0"/>
      <dgm:spPr/>
    </dgm:pt>
    <dgm:pt modelId="{EFD88CDA-80E4-48B4-A649-A07E73E9D8E4}" type="pres">
      <dgm:prSet presAssocID="{FD61D6AC-0F06-4CDE-84C1-78BE74B67948}" presName="Name37" presStyleLbl="parChTrans1D2" presStyleIdx="1" presStyleCnt="3"/>
      <dgm:spPr/>
      <dgm:t>
        <a:bodyPr/>
        <a:lstStyle/>
        <a:p>
          <a:endParaRPr lang="en-US"/>
        </a:p>
      </dgm:t>
    </dgm:pt>
    <dgm:pt modelId="{C9E385C5-9438-4E36-965F-AA3EB94D2E65}" type="pres">
      <dgm:prSet presAssocID="{88649896-AA3B-42F8-8636-35FE0C10A82B}" presName="hierRoot2" presStyleCnt="0">
        <dgm:presLayoutVars>
          <dgm:hierBranch val="init"/>
        </dgm:presLayoutVars>
      </dgm:prSet>
      <dgm:spPr/>
    </dgm:pt>
    <dgm:pt modelId="{E4B542C3-B8A3-4D1C-B50E-4B76E0C2C43E}" type="pres">
      <dgm:prSet presAssocID="{88649896-AA3B-42F8-8636-35FE0C10A82B}" presName="rootComposite" presStyleCnt="0"/>
      <dgm:spPr/>
    </dgm:pt>
    <dgm:pt modelId="{47CC0AE7-7D7E-411D-BA7B-B23A746F8FC1}" type="pres">
      <dgm:prSet presAssocID="{88649896-AA3B-42F8-8636-35FE0C10A82B}" presName="rootText" presStyleLbl="node2" presStyleIdx="1" presStyleCnt="3" custScaleX="118447" custScaleY="189508">
        <dgm:presLayoutVars>
          <dgm:chPref val="3"/>
        </dgm:presLayoutVars>
      </dgm:prSet>
      <dgm:spPr/>
      <dgm:t>
        <a:bodyPr/>
        <a:lstStyle/>
        <a:p>
          <a:endParaRPr lang="en-US"/>
        </a:p>
      </dgm:t>
    </dgm:pt>
    <dgm:pt modelId="{559B9759-9BE4-43F6-BC5B-5371D8C8E60F}" type="pres">
      <dgm:prSet presAssocID="{88649896-AA3B-42F8-8636-35FE0C10A82B}" presName="rootConnector" presStyleLbl="node2" presStyleIdx="1" presStyleCnt="3"/>
      <dgm:spPr/>
      <dgm:t>
        <a:bodyPr/>
        <a:lstStyle/>
        <a:p>
          <a:endParaRPr lang="en-US"/>
        </a:p>
      </dgm:t>
    </dgm:pt>
    <dgm:pt modelId="{C04BB946-1CE3-4C0E-BDE8-3FC6231846A6}" type="pres">
      <dgm:prSet presAssocID="{88649896-AA3B-42F8-8636-35FE0C10A82B}" presName="hierChild4" presStyleCnt="0"/>
      <dgm:spPr/>
    </dgm:pt>
    <dgm:pt modelId="{A1462BEA-F39F-4468-9EDA-CCD6E3DD86D8}" type="pres">
      <dgm:prSet presAssocID="{8AEACBFE-4C00-43DB-B607-44224FBB8229}" presName="Name37" presStyleLbl="parChTrans1D3" presStyleIdx="1" presStyleCnt="3"/>
      <dgm:spPr/>
      <dgm:t>
        <a:bodyPr/>
        <a:lstStyle/>
        <a:p>
          <a:endParaRPr lang="en-US"/>
        </a:p>
      </dgm:t>
    </dgm:pt>
    <dgm:pt modelId="{DCD8C116-2609-40E6-9AC4-0471A6C4A537}" type="pres">
      <dgm:prSet presAssocID="{906DB210-2D41-4EE9-8EAB-56F6EF5F58B6}" presName="hierRoot2" presStyleCnt="0">
        <dgm:presLayoutVars>
          <dgm:hierBranch val="init"/>
        </dgm:presLayoutVars>
      </dgm:prSet>
      <dgm:spPr/>
    </dgm:pt>
    <dgm:pt modelId="{92EB2C05-F5E6-470D-BFBB-7529645440AD}" type="pres">
      <dgm:prSet presAssocID="{906DB210-2D41-4EE9-8EAB-56F6EF5F58B6}" presName="rootComposite" presStyleCnt="0"/>
      <dgm:spPr/>
    </dgm:pt>
    <dgm:pt modelId="{EFC7E6FC-9677-4F7A-A6AA-D3BFC6194635}" type="pres">
      <dgm:prSet presAssocID="{906DB210-2D41-4EE9-8EAB-56F6EF5F58B6}" presName="rootText" presStyleLbl="node3" presStyleIdx="1" presStyleCnt="3" custLinFactNeighborX="-12462" custLinFactNeighborY="-27943">
        <dgm:presLayoutVars>
          <dgm:chPref val="3"/>
        </dgm:presLayoutVars>
      </dgm:prSet>
      <dgm:spPr/>
      <dgm:t>
        <a:bodyPr/>
        <a:lstStyle/>
        <a:p>
          <a:endParaRPr lang="en-US"/>
        </a:p>
      </dgm:t>
    </dgm:pt>
    <dgm:pt modelId="{84F13EDB-5795-42ED-95D5-9BEC87275E47}" type="pres">
      <dgm:prSet presAssocID="{906DB210-2D41-4EE9-8EAB-56F6EF5F58B6}" presName="rootConnector" presStyleLbl="node3" presStyleIdx="1" presStyleCnt="3"/>
      <dgm:spPr/>
      <dgm:t>
        <a:bodyPr/>
        <a:lstStyle/>
        <a:p>
          <a:endParaRPr lang="en-US"/>
        </a:p>
      </dgm:t>
    </dgm:pt>
    <dgm:pt modelId="{E2E87916-10E4-4654-A6E0-D1E40CC5D2CD}" type="pres">
      <dgm:prSet presAssocID="{906DB210-2D41-4EE9-8EAB-56F6EF5F58B6}" presName="hierChild4" presStyleCnt="0"/>
      <dgm:spPr/>
    </dgm:pt>
    <dgm:pt modelId="{C88192EA-89D3-458F-8433-CDA37AE7C3EB}" type="pres">
      <dgm:prSet presAssocID="{906DB210-2D41-4EE9-8EAB-56F6EF5F58B6}" presName="hierChild5" presStyleCnt="0"/>
      <dgm:spPr/>
    </dgm:pt>
    <dgm:pt modelId="{6E7DDF77-BBA8-4866-B2CD-B114DD309251}" type="pres">
      <dgm:prSet presAssocID="{88649896-AA3B-42F8-8636-35FE0C10A82B}" presName="hierChild5" presStyleCnt="0"/>
      <dgm:spPr/>
    </dgm:pt>
    <dgm:pt modelId="{88F5C3D2-F6D8-47A2-8198-1ABA9672BE70}" type="pres">
      <dgm:prSet presAssocID="{B75258F5-D214-4C90-B731-FAF1C7EBF21F}" presName="Name37" presStyleLbl="parChTrans1D2" presStyleIdx="2" presStyleCnt="3"/>
      <dgm:spPr/>
      <dgm:t>
        <a:bodyPr/>
        <a:lstStyle/>
        <a:p>
          <a:endParaRPr lang="en-US"/>
        </a:p>
      </dgm:t>
    </dgm:pt>
    <dgm:pt modelId="{6C8C4A6A-8B3F-4BAE-B261-3C8C767BD32C}" type="pres">
      <dgm:prSet presAssocID="{1107D920-1601-4E05-B7E0-42D9E2BA7958}" presName="hierRoot2" presStyleCnt="0">
        <dgm:presLayoutVars>
          <dgm:hierBranch val="init"/>
        </dgm:presLayoutVars>
      </dgm:prSet>
      <dgm:spPr/>
    </dgm:pt>
    <dgm:pt modelId="{360CE5F6-6A87-4AA7-A9DD-A4CE359EC909}" type="pres">
      <dgm:prSet presAssocID="{1107D920-1601-4E05-B7E0-42D9E2BA7958}" presName="rootComposite" presStyleCnt="0"/>
      <dgm:spPr/>
    </dgm:pt>
    <dgm:pt modelId="{B646E18B-3E1C-4E77-A1BB-3811B9089059}" type="pres">
      <dgm:prSet presAssocID="{1107D920-1601-4E05-B7E0-42D9E2BA7958}" presName="rootText" presStyleLbl="node2" presStyleIdx="2" presStyleCnt="3" custScaleX="120958" custScaleY="189508">
        <dgm:presLayoutVars>
          <dgm:chPref val="3"/>
        </dgm:presLayoutVars>
      </dgm:prSet>
      <dgm:spPr/>
      <dgm:t>
        <a:bodyPr/>
        <a:lstStyle/>
        <a:p>
          <a:endParaRPr lang="en-US"/>
        </a:p>
      </dgm:t>
    </dgm:pt>
    <dgm:pt modelId="{D8031C50-F2FF-45E6-AC0E-95B00C4C8DF4}" type="pres">
      <dgm:prSet presAssocID="{1107D920-1601-4E05-B7E0-42D9E2BA7958}" presName="rootConnector" presStyleLbl="node2" presStyleIdx="2" presStyleCnt="3"/>
      <dgm:spPr/>
      <dgm:t>
        <a:bodyPr/>
        <a:lstStyle/>
        <a:p>
          <a:endParaRPr lang="en-US"/>
        </a:p>
      </dgm:t>
    </dgm:pt>
    <dgm:pt modelId="{CA6A1F51-ECD2-4026-809F-BD35FADED646}" type="pres">
      <dgm:prSet presAssocID="{1107D920-1601-4E05-B7E0-42D9E2BA7958}" presName="hierChild4" presStyleCnt="0"/>
      <dgm:spPr/>
    </dgm:pt>
    <dgm:pt modelId="{A4257224-5D97-428A-BB79-36274FDFA4C7}" type="pres">
      <dgm:prSet presAssocID="{AAF0BD84-2A7C-4B37-9675-8F8638B0D6D7}" presName="Name37" presStyleLbl="parChTrans1D3" presStyleIdx="2" presStyleCnt="3"/>
      <dgm:spPr/>
      <dgm:t>
        <a:bodyPr/>
        <a:lstStyle/>
        <a:p>
          <a:endParaRPr lang="en-US"/>
        </a:p>
      </dgm:t>
    </dgm:pt>
    <dgm:pt modelId="{82EBE6B7-7056-46BA-BACF-D2B73347AEE0}" type="pres">
      <dgm:prSet presAssocID="{0828BA1E-6289-4DFD-8E1E-5DF943D0EEBC}" presName="hierRoot2" presStyleCnt="0">
        <dgm:presLayoutVars>
          <dgm:hierBranch val="init"/>
        </dgm:presLayoutVars>
      </dgm:prSet>
      <dgm:spPr/>
    </dgm:pt>
    <dgm:pt modelId="{1CA60B79-FC72-4E28-9222-69EBEB7F24F6}" type="pres">
      <dgm:prSet presAssocID="{0828BA1E-6289-4DFD-8E1E-5DF943D0EEBC}" presName="rootComposite" presStyleCnt="0"/>
      <dgm:spPr/>
    </dgm:pt>
    <dgm:pt modelId="{7D6C1366-D8AA-4710-A49F-4609567B79A5}" type="pres">
      <dgm:prSet presAssocID="{0828BA1E-6289-4DFD-8E1E-5DF943D0EEBC}" presName="rootText" presStyleLbl="node3" presStyleIdx="2" presStyleCnt="3" custLinFactNeighborX="-8176" custLinFactNeighborY="-27943">
        <dgm:presLayoutVars>
          <dgm:chPref val="3"/>
        </dgm:presLayoutVars>
      </dgm:prSet>
      <dgm:spPr/>
      <dgm:t>
        <a:bodyPr/>
        <a:lstStyle/>
        <a:p>
          <a:endParaRPr lang="en-US"/>
        </a:p>
      </dgm:t>
    </dgm:pt>
    <dgm:pt modelId="{D6FC72F4-8B73-445F-B77A-22036BE450CA}" type="pres">
      <dgm:prSet presAssocID="{0828BA1E-6289-4DFD-8E1E-5DF943D0EEBC}" presName="rootConnector" presStyleLbl="node3" presStyleIdx="2" presStyleCnt="3"/>
      <dgm:spPr/>
      <dgm:t>
        <a:bodyPr/>
        <a:lstStyle/>
        <a:p>
          <a:endParaRPr lang="en-US"/>
        </a:p>
      </dgm:t>
    </dgm:pt>
    <dgm:pt modelId="{8C834A6B-6B0A-4A0B-A35C-1B53EAAA0BEF}" type="pres">
      <dgm:prSet presAssocID="{0828BA1E-6289-4DFD-8E1E-5DF943D0EEBC}" presName="hierChild4" presStyleCnt="0"/>
      <dgm:spPr/>
    </dgm:pt>
    <dgm:pt modelId="{856E7258-18F4-4A90-9701-8F6430195EDC}" type="pres">
      <dgm:prSet presAssocID="{0828BA1E-6289-4DFD-8E1E-5DF943D0EEBC}" presName="hierChild5" presStyleCnt="0"/>
      <dgm:spPr/>
    </dgm:pt>
    <dgm:pt modelId="{A8A68970-F07A-4979-9732-22504B4624D4}" type="pres">
      <dgm:prSet presAssocID="{1107D920-1601-4E05-B7E0-42D9E2BA7958}" presName="hierChild5" presStyleCnt="0"/>
      <dgm:spPr/>
    </dgm:pt>
    <dgm:pt modelId="{9797F36F-B0C7-44A2-BC14-50F35976049C}" type="pres">
      <dgm:prSet presAssocID="{50FADBDB-4680-47DE-A13E-0107859F83BE}" presName="hierChild3" presStyleCnt="0"/>
      <dgm:spPr/>
    </dgm:pt>
  </dgm:ptLst>
  <dgm:cxnLst>
    <dgm:cxn modelId="{270E6A31-5A81-4A2D-9C60-1EEB0DC82A4A}" type="presOf" srcId="{0828BA1E-6289-4DFD-8E1E-5DF943D0EEBC}" destId="{D6FC72F4-8B73-445F-B77A-22036BE450CA}" srcOrd="1" destOrd="0" presId="urn:microsoft.com/office/officeart/2005/8/layout/orgChart1"/>
    <dgm:cxn modelId="{263111EC-29FC-4FC5-8430-2E11DD192E72}" srcId="{50FADBDB-4680-47DE-A13E-0107859F83BE}" destId="{88649896-AA3B-42F8-8636-35FE0C10A82B}" srcOrd="1" destOrd="0" parTransId="{FD61D6AC-0F06-4CDE-84C1-78BE74B67948}" sibTransId="{21F3095E-DCE3-45BB-9FA0-193D892A2D7F}"/>
    <dgm:cxn modelId="{B54E402C-C294-4941-A91E-0A87699809CF}" type="presOf" srcId="{8AEACBFE-4C00-43DB-B607-44224FBB8229}" destId="{A1462BEA-F39F-4468-9EDA-CCD6E3DD86D8}" srcOrd="0" destOrd="0" presId="urn:microsoft.com/office/officeart/2005/8/layout/orgChart1"/>
    <dgm:cxn modelId="{15CE31EB-F3EA-4891-A93B-837C9152E5D7}" type="presOf" srcId="{115AAAEA-061A-4175-B6F8-BDF5C57467C7}" destId="{25F62ABC-17CC-41F2-87D2-1872C8691F1C}" srcOrd="0" destOrd="0" presId="urn:microsoft.com/office/officeart/2005/8/layout/orgChart1"/>
    <dgm:cxn modelId="{5E275C39-2094-401F-B8DD-386B2BBCCBD4}" type="presOf" srcId="{AAF0BD84-2A7C-4B37-9675-8F8638B0D6D7}" destId="{A4257224-5D97-428A-BB79-36274FDFA4C7}" srcOrd="0" destOrd="0" presId="urn:microsoft.com/office/officeart/2005/8/layout/orgChart1"/>
    <dgm:cxn modelId="{952012B2-0625-438D-B227-AF06605D975E}" type="presOf" srcId="{0828BA1E-6289-4DFD-8E1E-5DF943D0EEBC}" destId="{7D6C1366-D8AA-4710-A49F-4609567B79A5}" srcOrd="0" destOrd="0" presId="urn:microsoft.com/office/officeart/2005/8/layout/orgChart1"/>
    <dgm:cxn modelId="{907DF27B-897C-4DC0-8819-B7A71A98E7CB}" type="presOf" srcId="{1107D920-1601-4E05-B7E0-42D9E2BA7958}" destId="{D8031C50-F2FF-45E6-AC0E-95B00C4C8DF4}" srcOrd="1" destOrd="0" presId="urn:microsoft.com/office/officeart/2005/8/layout/orgChart1"/>
    <dgm:cxn modelId="{7E055EB9-C999-4752-8644-39772F34F3AE}" srcId="{1107D920-1601-4E05-B7E0-42D9E2BA7958}" destId="{0828BA1E-6289-4DFD-8E1E-5DF943D0EEBC}" srcOrd="0" destOrd="0" parTransId="{AAF0BD84-2A7C-4B37-9675-8F8638B0D6D7}" sibTransId="{57DCC54B-5ED1-49C1-81FA-6C647B524A6A}"/>
    <dgm:cxn modelId="{37264777-3EA0-4E74-AF43-A35BB2399273}" srcId="{115AAAEA-061A-4175-B6F8-BDF5C57467C7}" destId="{50FADBDB-4680-47DE-A13E-0107859F83BE}" srcOrd="0" destOrd="0" parTransId="{48B6F757-7788-482F-8ECD-869609BF50B6}" sibTransId="{93662A80-7A6E-4302-BA48-4DDF7A53CDB0}"/>
    <dgm:cxn modelId="{44648C4B-7008-4B09-A54D-8D6A0DD237F1}" type="presOf" srcId="{68F3D0C4-FE78-4CB7-BDA1-54B87D0C0D35}" destId="{0C59A90B-FF7A-4447-B6EB-5855F65628E6}" srcOrd="0" destOrd="0" presId="urn:microsoft.com/office/officeart/2005/8/layout/orgChart1"/>
    <dgm:cxn modelId="{81665946-CE1C-4470-918C-BAF20DD9A801}" type="presOf" srcId="{906DB210-2D41-4EE9-8EAB-56F6EF5F58B6}" destId="{84F13EDB-5795-42ED-95D5-9BEC87275E47}" srcOrd="1" destOrd="0" presId="urn:microsoft.com/office/officeart/2005/8/layout/orgChart1"/>
    <dgm:cxn modelId="{1627C545-85D6-482C-A528-C58E330CCF96}" srcId="{88649896-AA3B-42F8-8636-35FE0C10A82B}" destId="{906DB210-2D41-4EE9-8EAB-56F6EF5F58B6}" srcOrd="0" destOrd="0" parTransId="{8AEACBFE-4C00-43DB-B607-44224FBB8229}" sibTransId="{885858CE-3CAB-48A7-8F62-D7EEE8F69AA1}"/>
    <dgm:cxn modelId="{83C97A4C-9FCA-4CCD-AAFB-1375FC1AAC51}" type="presOf" srcId="{D934CBE9-802F-43D7-9432-D3E5B521A0CE}" destId="{2F52C2F1-A78B-422B-9296-9A080FFE1C72}" srcOrd="0" destOrd="0" presId="urn:microsoft.com/office/officeart/2005/8/layout/orgChart1"/>
    <dgm:cxn modelId="{E01B49BC-6212-4866-9ED3-1F4F120ECDE3}" srcId="{D934CBE9-802F-43D7-9432-D3E5B521A0CE}" destId="{9CCC7547-B940-429F-9C93-ADE24631F255}" srcOrd="0" destOrd="0" parTransId="{68F3D0C4-FE78-4CB7-BDA1-54B87D0C0D35}" sibTransId="{41A27BF0-A5FE-43AF-B14D-77984F3EA37D}"/>
    <dgm:cxn modelId="{D7483D03-61D1-4695-9B72-AB8155A29EFD}" type="presOf" srcId="{B75258F5-D214-4C90-B731-FAF1C7EBF21F}" destId="{88F5C3D2-F6D8-47A2-8198-1ABA9672BE70}" srcOrd="0" destOrd="0" presId="urn:microsoft.com/office/officeart/2005/8/layout/orgChart1"/>
    <dgm:cxn modelId="{70098343-0CDA-4381-83DB-1CAE3401DAEC}" type="presOf" srcId="{D934CBE9-802F-43D7-9432-D3E5B521A0CE}" destId="{FAF2FE08-7124-4AE2-8F65-D9198F08C9AD}" srcOrd="1" destOrd="0" presId="urn:microsoft.com/office/officeart/2005/8/layout/orgChart1"/>
    <dgm:cxn modelId="{C4C5A173-D43F-4FB4-83C9-746094B8C90A}" type="presOf" srcId="{50FADBDB-4680-47DE-A13E-0107859F83BE}" destId="{CB3B8F48-1B8C-430E-8242-25190284EA52}" srcOrd="1" destOrd="0" presId="urn:microsoft.com/office/officeart/2005/8/layout/orgChart1"/>
    <dgm:cxn modelId="{9255A79B-6827-47BA-B3AD-CE42B5D846C4}" type="presOf" srcId="{88649896-AA3B-42F8-8636-35FE0C10A82B}" destId="{47CC0AE7-7D7E-411D-BA7B-B23A746F8FC1}" srcOrd="0" destOrd="0" presId="urn:microsoft.com/office/officeart/2005/8/layout/orgChart1"/>
    <dgm:cxn modelId="{4A66CF99-6240-49A9-B70A-45966F09AC32}" srcId="{50FADBDB-4680-47DE-A13E-0107859F83BE}" destId="{1107D920-1601-4E05-B7E0-42D9E2BA7958}" srcOrd="2" destOrd="0" parTransId="{B75258F5-D214-4C90-B731-FAF1C7EBF21F}" sibTransId="{B9901B9B-50F4-403E-A61E-05A9898BD212}"/>
    <dgm:cxn modelId="{2F9ECAC3-1E00-4E85-A566-0129C4B176A0}" type="presOf" srcId="{FD61D6AC-0F06-4CDE-84C1-78BE74B67948}" destId="{EFD88CDA-80E4-48B4-A649-A07E73E9D8E4}" srcOrd="0" destOrd="0" presId="urn:microsoft.com/office/officeart/2005/8/layout/orgChart1"/>
    <dgm:cxn modelId="{5977BD66-2EC6-4E68-B730-D36C871B62A5}" type="presOf" srcId="{43733D75-2B3B-4A89-8934-F57DED715B22}" destId="{6EE07F04-0EED-4F7A-8181-17E154E251F2}" srcOrd="0" destOrd="0" presId="urn:microsoft.com/office/officeart/2005/8/layout/orgChart1"/>
    <dgm:cxn modelId="{FDF22057-F867-4EBE-8D0E-D7F8FF62E194}" srcId="{50FADBDB-4680-47DE-A13E-0107859F83BE}" destId="{D934CBE9-802F-43D7-9432-D3E5B521A0CE}" srcOrd="0" destOrd="0" parTransId="{43733D75-2B3B-4A89-8934-F57DED715B22}" sibTransId="{8AA4C967-2523-411D-8866-C57958D2814A}"/>
    <dgm:cxn modelId="{DB6DB865-090E-4579-BF91-BEA210F0E35C}" type="presOf" srcId="{906DB210-2D41-4EE9-8EAB-56F6EF5F58B6}" destId="{EFC7E6FC-9677-4F7A-A6AA-D3BFC6194635}" srcOrd="0" destOrd="0" presId="urn:microsoft.com/office/officeart/2005/8/layout/orgChart1"/>
    <dgm:cxn modelId="{9A6846F1-70AE-4BF3-939B-CF69200BA15E}" type="presOf" srcId="{9CCC7547-B940-429F-9C93-ADE24631F255}" destId="{FFCD9251-BF73-45D9-9269-E70276A0B23C}" srcOrd="1" destOrd="0" presId="urn:microsoft.com/office/officeart/2005/8/layout/orgChart1"/>
    <dgm:cxn modelId="{52C28E3B-8704-4A0E-AB6E-9BA844ECB1E3}" type="presOf" srcId="{1107D920-1601-4E05-B7E0-42D9E2BA7958}" destId="{B646E18B-3E1C-4E77-A1BB-3811B9089059}" srcOrd="0" destOrd="0" presId="urn:microsoft.com/office/officeart/2005/8/layout/orgChart1"/>
    <dgm:cxn modelId="{F2B87993-3ED1-4689-91CC-6D4FDD14E9D9}" type="presOf" srcId="{88649896-AA3B-42F8-8636-35FE0C10A82B}" destId="{559B9759-9BE4-43F6-BC5B-5371D8C8E60F}" srcOrd="1" destOrd="0" presId="urn:microsoft.com/office/officeart/2005/8/layout/orgChart1"/>
    <dgm:cxn modelId="{A11631A9-E506-4C0F-A171-294F477FF974}" type="presOf" srcId="{50FADBDB-4680-47DE-A13E-0107859F83BE}" destId="{2A4BDAEF-44EC-4F9C-9450-C92A02582E73}" srcOrd="0" destOrd="0" presId="urn:microsoft.com/office/officeart/2005/8/layout/orgChart1"/>
    <dgm:cxn modelId="{805EC499-C556-401A-9CB0-A5CD1DB0EC9D}" type="presOf" srcId="{9CCC7547-B940-429F-9C93-ADE24631F255}" destId="{F4E91AA7-6C34-4AA9-84CA-2B2104BC09A3}" srcOrd="0" destOrd="0" presId="urn:microsoft.com/office/officeart/2005/8/layout/orgChart1"/>
    <dgm:cxn modelId="{DAB6AF87-A639-45B3-B2EC-7133DBE018E6}" type="presParOf" srcId="{25F62ABC-17CC-41F2-87D2-1872C8691F1C}" destId="{78C62C26-887D-41D5-9A9E-68A57FF9AFF0}" srcOrd="0" destOrd="0" presId="urn:microsoft.com/office/officeart/2005/8/layout/orgChart1"/>
    <dgm:cxn modelId="{84D08163-408B-4BF6-A69F-860D729869D3}" type="presParOf" srcId="{78C62C26-887D-41D5-9A9E-68A57FF9AFF0}" destId="{5C8AAE19-9DEF-43E8-963D-309231AECC23}" srcOrd="0" destOrd="0" presId="urn:microsoft.com/office/officeart/2005/8/layout/orgChart1"/>
    <dgm:cxn modelId="{6698E20B-4E4D-4F4F-8F05-9A95B68C1825}" type="presParOf" srcId="{5C8AAE19-9DEF-43E8-963D-309231AECC23}" destId="{2A4BDAEF-44EC-4F9C-9450-C92A02582E73}" srcOrd="0" destOrd="0" presId="urn:microsoft.com/office/officeart/2005/8/layout/orgChart1"/>
    <dgm:cxn modelId="{32E5C2FB-D07E-4BC1-8CD5-AE30588A6F64}" type="presParOf" srcId="{5C8AAE19-9DEF-43E8-963D-309231AECC23}" destId="{CB3B8F48-1B8C-430E-8242-25190284EA52}" srcOrd="1" destOrd="0" presId="urn:microsoft.com/office/officeart/2005/8/layout/orgChart1"/>
    <dgm:cxn modelId="{A2B25E3D-24B8-4F6F-A4A3-126DFD500BDC}" type="presParOf" srcId="{78C62C26-887D-41D5-9A9E-68A57FF9AFF0}" destId="{CBB54D13-FF73-4E67-8624-1F122DB4F3B3}" srcOrd="1" destOrd="0" presId="urn:microsoft.com/office/officeart/2005/8/layout/orgChart1"/>
    <dgm:cxn modelId="{D6229B25-F07A-4177-9212-F3E5CA770AE5}" type="presParOf" srcId="{CBB54D13-FF73-4E67-8624-1F122DB4F3B3}" destId="{6EE07F04-0EED-4F7A-8181-17E154E251F2}" srcOrd="0" destOrd="0" presId="urn:microsoft.com/office/officeart/2005/8/layout/orgChart1"/>
    <dgm:cxn modelId="{283868CF-714F-4F92-B7F2-B7BC55D096AB}" type="presParOf" srcId="{CBB54D13-FF73-4E67-8624-1F122DB4F3B3}" destId="{B34C898D-8BE7-41E8-BB5B-DA18B390F3BD}" srcOrd="1" destOrd="0" presId="urn:microsoft.com/office/officeart/2005/8/layout/orgChart1"/>
    <dgm:cxn modelId="{0E50619C-FD04-42ED-A28C-8D1BA48EAA35}" type="presParOf" srcId="{B34C898D-8BE7-41E8-BB5B-DA18B390F3BD}" destId="{51D723DD-57D0-4F66-BC8C-50040F2186A6}" srcOrd="0" destOrd="0" presId="urn:microsoft.com/office/officeart/2005/8/layout/orgChart1"/>
    <dgm:cxn modelId="{4C205F5F-622A-47B1-9890-363AF3063E72}" type="presParOf" srcId="{51D723DD-57D0-4F66-BC8C-50040F2186A6}" destId="{2F52C2F1-A78B-422B-9296-9A080FFE1C72}" srcOrd="0" destOrd="0" presId="urn:microsoft.com/office/officeart/2005/8/layout/orgChart1"/>
    <dgm:cxn modelId="{05CEFB88-9A2E-4C4A-8DA0-09D8EBD5938A}" type="presParOf" srcId="{51D723DD-57D0-4F66-BC8C-50040F2186A6}" destId="{FAF2FE08-7124-4AE2-8F65-D9198F08C9AD}" srcOrd="1" destOrd="0" presId="urn:microsoft.com/office/officeart/2005/8/layout/orgChart1"/>
    <dgm:cxn modelId="{3676BF7C-7B81-4344-8FC3-899F88FDD4F2}" type="presParOf" srcId="{B34C898D-8BE7-41E8-BB5B-DA18B390F3BD}" destId="{E037314F-89E5-4C94-9A27-0EE0238C61B7}" srcOrd="1" destOrd="0" presId="urn:microsoft.com/office/officeart/2005/8/layout/orgChart1"/>
    <dgm:cxn modelId="{8CF1E71B-4A6B-4432-8FEE-21BEA945643F}" type="presParOf" srcId="{E037314F-89E5-4C94-9A27-0EE0238C61B7}" destId="{0C59A90B-FF7A-4447-B6EB-5855F65628E6}" srcOrd="0" destOrd="0" presId="urn:microsoft.com/office/officeart/2005/8/layout/orgChart1"/>
    <dgm:cxn modelId="{A43D1783-B581-479C-BE2C-D5E08E613900}" type="presParOf" srcId="{E037314F-89E5-4C94-9A27-0EE0238C61B7}" destId="{4DB1AFE0-334F-4B86-BC1F-71B3956FAF62}" srcOrd="1" destOrd="0" presId="urn:microsoft.com/office/officeart/2005/8/layout/orgChart1"/>
    <dgm:cxn modelId="{B240AD4A-834C-4435-82D9-7D716285BA79}" type="presParOf" srcId="{4DB1AFE0-334F-4B86-BC1F-71B3956FAF62}" destId="{E5230688-F180-424D-BE16-762E24EA1A19}" srcOrd="0" destOrd="0" presId="urn:microsoft.com/office/officeart/2005/8/layout/orgChart1"/>
    <dgm:cxn modelId="{DF40588E-343A-474B-A377-8C483F99C297}" type="presParOf" srcId="{E5230688-F180-424D-BE16-762E24EA1A19}" destId="{F4E91AA7-6C34-4AA9-84CA-2B2104BC09A3}" srcOrd="0" destOrd="0" presId="urn:microsoft.com/office/officeart/2005/8/layout/orgChart1"/>
    <dgm:cxn modelId="{13EB5E57-29A6-4955-A11E-525E0FA990FF}" type="presParOf" srcId="{E5230688-F180-424D-BE16-762E24EA1A19}" destId="{FFCD9251-BF73-45D9-9269-E70276A0B23C}" srcOrd="1" destOrd="0" presId="urn:microsoft.com/office/officeart/2005/8/layout/orgChart1"/>
    <dgm:cxn modelId="{62507284-4F3F-4B6F-A492-916F41D7AB58}" type="presParOf" srcId="{4DB1AFE0-334F-4B86-BC1F-71B3956FAF62}" destId="{D3759F13-FC38-4F93-AD8B-F12902EC4087}" srcOrd="1" destOrd="0" presId="urn:microsoft.com/office/officeart/2005/8/layout/orgChart1"/>
    <dgm:cxn modelId="{4878F3C0-19FB-4E37-9879-63EF4E37688D}" type="presParOf" srcId="{4DB1AFE0-334F-4B86-BC1F-71B3956FAF62}" destId="{634907C7-1323-4728-98EB-8C3B563975F8}" srcOrd="2" destOrd="0" presId="urn:microsoft.com/office/officeart/2005/8/layout/orgChart1"/>
    <dgm:cxn modelId="{58A83373-65E5-44E2-A1D8-BA28872E9789}" type="presParOf" srcId="{B34C898D-8BE7-41E8-BB5B-DA18B390F3BD}" destId="{89C8B3CC-C64E-414D-9C8C-24870C634EF9}" srcOrd="2" destOrd="0" presId="urn:microsoft.com/office/officeart/2005/8/layout/orgChart1"/>
    <dgm:cxn modelId="{919889A0-79A8-43AA-82C7-2FF5BB2E09C5}" type="presParOf" srcId="{CBB54D13-FF73-4E67-8624-1F122DB4F3B3}" destId="{EFD88CDA-80E4-48B4-A649-A07E73E9D8E4}" srcOrd="2" destOrd="0" presId="urn:microsoft.com/office/officeart/2005/8/layout/orgChart1"/>
    <dgm:cxn modelId="{5FC8F78F-2D31-4939-9280-5D3B8E3FE35A}" type="presParOf" srcId="{CBB54D13-FF73-4E67-8624-1F122DB4F3B3}" destId="{C9E385C5-9438-4E36-965F-AA3EB94D2E65}" srcOrd="3" destOrd="0" presId="urn:microsoft.com/office/officeart/2005/8/layout/orgChart1"/>
    <dgm:cxn modelId="{314E70E4-786F-40E1-BE6F-E22EED333CE1}" type="presParOf" srcId="{C9E385C5-9438-4E36-965F-AA3EB94D2E65}" destId="{E4B542C3-B8A3-4D1C-B50E-4B76E0C2C43E}" srcOrd="0" destOrd="0" presId="urn:microsoft.com/office/officeart/2005/8/layout/orgChart1"/>
    <dgm:cxn modelId="{F56F68D4-EF4E-4B99-9017-93F21F2A6E95}" type="presParOf" srcId="{E4B542C3-B8A3-4D1C-B50E-4B76E0C2C43E}" destId="{47CC0AE7-7D7E-411D-BA7B-B23A746F8FC1}" srcOrd="0" destOrd="0" presId="urn:microsoft.com/office/officeart/2005/8/layout/orgChart1"/>
    <dgm:cxn modelId="{58993E63-79D6-4B92-8EDF-CD2D8CD9DB8C}" type="presParOf" srcId="{E4B542C3-B8A3-4D1C-B50E-4B76E0C2C43E}" destId="{559B9759-9BE4-43F6-BC5B-5371D8C8E60F}" srcOrd="1" destOrd="0" presId="urn:microsoft.com/office/officeart/2005/8/layout/orgChart1"/>
    <dgm:cxn modelId="{A1727A92-FBB7-4F6A-B846-EA45D6F889E7}" type="presParOf" srcId="{C9E385C5-9438-4E36-965F-AA3EB94D2E65}" destId="{C04BB946-1CE3-4C0E-BDE8-3FC6231846A6}" srcOrd="1" destOrd="0" presId="urn:microsoft.com/office/officeart/2005/8/layout/orgChart1"/>
    <dgm:cxn modelId="{4CB03348-61F5-4959-85B4-F4C23DBC8F46}" type="presParOf" srcId="{C04BB946-1CE3-4C0E-BDE8-3FC6231846A6}" destId="{A1462BEA-F39F-4468-9EDA-CCD6E3DD86D8}" srcOrd="0" destOrd="0" presId="urn:microsoft.com/office/officeart/2005/8/layout/orgChart1"/>
    <dgm:cxn modelId="{1997DB33-A41C-4E69-8AD4-6D6EA436B2B8}" type="presParOf" srcId="{C04BB946-1CE3-4C0E-BDE8-3FC6231846A6}" destId="{DCD8C116-2609-40E6-9AC4-0471A6C4A537}" srcOrd="1" destOrd="0" presId="urn:microsoft.com/office/officeart/2005/8/layout/orgChart1"/>
    <dgm:cxn modelId="{C0B8EDAD-D546-4FE3-B124-EF4ACDE29D94}" type="presParOf" srcId="{DCD8C116-2609-40E6-9AC4-0471A6C4A537}" destId="{92EB2C05-F5E6-470D-BFBB-7529645440AD}" srcOrd="0" destOrd="0" presId="urn:microsoft.com/office/officeart/2005/8/layout/orgChart1"/>
    <dgm:cxn modelId="{D680C351-11B6-415B-A563-91451343A9EA}" type="presParOf" srcId="{92EB2C05-F5E6-470D-BFBB-7529645440AD}" destId="{EFC7E6FC-9677-4F7A-A6AA-D3BFC6194635}" srcOrd="0" destOrd="0" presId="urn:microsoft.com/office/officeart/2005/8/layout/orgChart1"/>
    <dgm:cxn modelId="{E6F8D8A9-6894-4119-8716-67FB4FE363ED}" type="presParOf" srcId="{92EB2C05-F5E6-470D-BFBB-7529645440AD}" destId="{84F13EDB-5795-42ED-95D5-9BEC87275E47}" srcOrd="1" destOrd="0" presId="urn:microsoft.com/office/officeart/2005/8/layout/orgChart1"/>
    <dgm:cxn modelId="{219E4DC2-6CA0-4FD8-A9B7-7872B681DC04}" type="presParOf" srcId="{DCD8C116-2609-40E6-9AC4-0471A6C4A537}" destId="{E2E87916-10E4-4654-A6E0-D1E40CC5D2CD}" srcOrd="1" destOrd="0" presId="urn:microsoft.com/office/officeart/2005/8/layout/orgChart1"/>
    <dgm:cxn modelId="{6E0BBE80-A46F-485B-9CE5-E1056BFEF56B}" type="presParOf" srcId="{DCD8C116-2609-40E6-9AC4-0471A6C4A537}" destId="{C88192EA-89D3-458F-8433-CDA37AE7C3EB}" srcOrd="2" destOrd="0" presId="urn:microsoft.com/office/officeart/2005/8/layout/orgChart1"/>
    <dgm:cxn modelId="{5FD429DC-1350-4CF3-A49A-8353BECD2563}" type="presParOf" srcId="{C9E385C5-9438-4E36-965F-AA3EB94D2E65}" destId="{6E7DDF77-BBA8-4866-B2CD-B114DD309251}" srcOrd="2" destOrd="0" presId="urn:microsoft.com/office/officeart/2005/8/layout/orgChart1"/>
    <dgm:cxn modelId="{D60CF5E7-368C-4046-8A44-C609BC64A69F}" type="presParOf" srcId="{CBB54D13-FF73-4E67-8624-1F122DB4F3B3}" destId="{88F5C3D2-F6D8-47A2-8198-1ABA9672BE70}" srcOrd="4" destOrd="0" presId="urn:microsoft.com/office/officeart/2005/8/layout/orgChart1"/>
    <dgm:cxn modelId="{D848AF37-F0FD-4FBB-A556-1CBAABD6DF05}" type="presParOf" srcId="{CBB54D13-FF73-4E67-8624-1F122DB4F3B3}" destId="{6C8C4A6A-8B3F-4BAE-B261-3C8C767BD32C}" srcOrd="5" destOrd="0" presId="urn:microsoft.com/office/officeart/2005/8/layout/orgChart1"/>
    <dgm:cxn modelId="{506A4526-5EBF-4CB2-8BC9-83B3C71EB179}" type="presParOf" srcId="{6C8C4A6A-8B3F-4BAE-B261-3C8C767BD32C}" destId="{360CE5F6-6A87-4AA7-A9DD-A4CE359EC909}" srcOrd="0" destOrd="0" presId="urn:microsoft.com/office/officeart/2005/8/layout/orgChart1"/>
    <dgm:cxn modelId="{EB8E1A1A-D27A-4E90-9F00-51970984F170}" type="presParOf" srcId="{360CE5F6-6A87-4AA7-A9DD-A4CE359EC909}" destId="{B646E18B-3E1C-4E77-A1BB-3811B9089059}" srcOrd="0" destOrd="0" presId="urn:microsoft.com/office/officeart/2005/8/layout/orgChart1"/>
    <dgm:cxn modelId="{4421EA98-A451-4438-8C4C-B8D5C0DD8F3B}" type="presParOf" srcId="{360CE5F6-6A87-4AA7-A9DD-A4CE359EC909}" destId="{D8031C50-F2FF-45E6-AC0E-95B00C4C8DF4}" srcOrd="1" destOrd="0" presId="urn:microsoft.com/office/officeart/2005/8/layout/orgChart1"/>
    <dgm:cxn modelId="{5D95A9F6-54D6-46D3-B39F-F94EAF01CA8F}" type="presParOf" srcId="{6C8C4A6A-8B3F-4BAE-B261-3C8C767BD32C}" destId="{CA6A1F51-ECD2-4026-809F-BD35FADED646}" srcOrd="1" destOrd="0" presId="urn:microsoft.com/office/officeart/2005/8/layout/orgChart1"/>
    <dgm:cxn modelId="{59BE04CE-8473-499F-BEA9-B09F9D84AC71}" type="presParOf" srcId="{CA6A1F51-ECD2-4026-809F-BD35FADED646}" destId="{A4257224-5D97-428A-BB79-36274FDFA4C7}" srcOrd="0" destOrd="0" presId="urn:microsoft.com/office/officeart/2005/8/layout/orgChart1"/>
    <dgm:cxn modelId="{F5B5AB87-7AAE-4FFC-95D3-C2D803E15457}" type="presParOf" srcId="{CA6A1F51-ECD2-4026-809F-BD35FADED646}" destId="{82EBE6B7-7056-46BA-BACF-D2B73347AEE0}" srcOrd="1" destOrd="0" presId="urn:microsoft.com/office/officeart/2005/8/layout/orgChart1"/>
    <dgm:cxn modelId="{5C3E6775-9362-40BE-984C-013FEC497C48}" type="presParOf" srcId="{82EBE6B7-7056-46BA-BACF-D2B73347AEE0}" destId="{1CA60B79-FC72-4E28-9222-69EBEB7F24F6}" srcOrd="0" destOrd="0" presId="urn:microsoft.com/office/officeart/2005/8/layout/orgChart1"/>
    <dgm:cxn modelId="{79DACE60-EAB5-47B7-926C-BCEE67DDFA7C}" type="presParOf" srcId="{1CA60B79-FC72-4E28-9222-69EBEB7F24F6}" destId="{7D6C1366-D8AA-4710-A49F-4609567B79A5}" srcOrd="0" destOrd="0" presId="urn:microsoft.com/office/officeart/2005/8/layout/orgChart1"/>
    <dgm:cxn modelId="{E6D26DF5-486D-48B3-A452-7FF9F46AC4FF}" type="presParOf" srcId="{1CA60B79-FC72-4E28-9222-69EBEB7F24F6}" destId="{D6FC72F4-8B73-445F-B77A-22036BE450CA}" srcOrd="1" destOrd="0" presId="urn:microsoft.com/office/officeart/2005/8/layout/orgChart1"/>
    <dgm:cxn modelId="{E1AA2659-2C6C-49D5-A04B-A9333E038841}" type="presParOf" srcId="{82EBE6B7-7056-46BA-BACF-D2B73347AEE0}" destId="{8C834A6B-6B0A-4A0B-A35C-1B53EAAA0BEF}" srcOrd="1" destOrd="0" presId="urn:microsoft.com/office/officeart/2005/8/layout/orgChart1"/>
    <dgm:cxn modelId="{602EB60C-4FF0-4C4F-915F-E6AD0D8E97FC}" type="presParOf" srcId="{82EBE6B7-7056-46BA-BACF-D2B73347AEE0}" destId="{856E7258-18F4-4A90-9701-8F6430195EDC}" srcOrd="2" destOrd="0" presId="urn:microsoft.com/office/officeart/2005/8/layout/orgChart1"/>
    <dgm:cxn modelId="{04690D41-42AA-47E1-8076-C49D752FFB5B}" type="presParOf" srcId="{6C8C4A6A-8B3F-4BAE-B261-3C8C767BD32C}" destId="{A8A68970-F07A-4979-9732-22504B4624D4}" srcOrd="2" destOrd="0" presId="urn:microsoft.com/office/officeart/2005/8/layout/orgChart1"/>
    <dgm:cxn modelId="{53ED682C-F6E1-4222-B957-C5D659575102}" type="presParOf" srcId="{78C62C26-887D-41D5-9A9E-68A57FF9AFF0}" destId="{9797F36F-B0C7-44A2-BC14-50F3597604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57224-5D97-428A-BB79-36274FDFA4C7}">
      <dsp:nvSpPr>
        <dsp:cNvPr id="0" name=""/>
        <dsp:cNvSpPr/>
      </dsp:nvSpPr>
      <dsp:spPr>
        <a:xfrm>
          <a:off x="5814225" y="3234353"/>
          <a:ext cx="197174" cy="633566"/>
        </a:xfrm>
        <a:custGeom>
          <a:avLst/>
          <a:gdLst/>
          <a:ahLst/>
          <a:cxnLst/>
          <a:rect l="0" t="0" r="0" b="0"/>
          <a:pathLst>
            <a:path>
              <a:moveTo>
                <a:pt x="0" y="0"/>
              </a:moveTo>
              <a:lnTo>
                <a:pt x="0" y="633566"/>
              </a:lnTo>
              <a:lnTo>
                <a:pt x="197174" y="633566"/>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8F5C3D2-F6D8-47A2-8198-1ABA9672BE70}">
      <dsp:nvSpPr>
        <dsp:cNvPr id="0" name=""/>
        <dsp:cNvSpPr/>
      </dsp:nvSpPr>
      <dsp:spPr>
        <a:xfrm>
          <a:off x="3984899" y="944583"/>
          <a:ext cx="2786410" cy="415408"/>
        </a:xfrm>
        <a:custGeom>
          <a:avLst/>
          <a:gdLst/>
          <a:ahLst/>
          <a:cxnLst/>
          <a:rect l="0" t="0" r="0" b="0"/>
          <a:pathLst>
            <a:path>
              <a:moveTo>
                <a:pt x="0" y="0"/>
              </a:moveTo>
              <a:lnTo>
                <a:pt x="0" y="207704"/>
              </a:lnTo>
              <a:lnTo>
                <a:pt x="2786410" y="207704"/>
              </a:lnTo>
              <a:lnTo>
                <a:pt x="2786410" y="415408"/>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A1462BEA-F39F-4468-9EDA-CCD6E3DD86D8}">
      <dsp:nvSpPr>
        <dsp:cNvPr id="0" name=""/>
        <dsp:cNvSpPr/>
      </dsp:nvSpPr>
      <dsp:spPr>
        <a:xfrm>
          <a:off x="3050808" y="3234353"/>
          <a:ext cx="104941" cy="633566"/>
        </a:xfrm>
        <a:custGeom>
          <a:avLst/>
          <a:gdLst/>
          <a:ahLst/>
          <a:cxnLst/>
          <a:rect l="0" t="0" r="0" b="0"/>
          <a:pathLst>
            <a:path>
              <a:moveTo>
                <a:pt x="0" y="0"/>
              </a:moveTo>
              <a:lnTo>
                <a:pt x="0" y="633566"/>
              </a:lnTo>
              <a:lnTo>
                <a:pt x="104941" y="633566"/>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EFD88CDA-80E4-48B4-A649-A07E73E9D8E4}">
      <dsp:nvSpPr>
        <dsp:cNvPr id="0" name=""/>
        <dsp:cNvSpPr/>
      </dsp:nvSpPr>
      <dsp:spPr>
        <a:xfrm>
          <a:off x="3939179" y="944583"/>
          <a:ext cx="91440" cy="415408"/>
        </a:xfrm>
        <a:custGeom>
          <a:avLst/>
          <a:gdLst/>
          <a:ahLst/>
          <a:cxnLst/>
          <a:rect l="0" t="0" r="0" b="0"/>
          <a:pathLst>
            <a:path>
              <a:moveTo>
                <a:pt x="45720" y="0"/>
              </a:moveTo>
              <a:lnTo>
                <a:pt x="45720" y="207704"/>
              </a:lnTo>
              <a:lnTo>
                <a:pt x="48845" y="207704"/>
              </a:lnTo>
              <a:lnTo>
                <a:pt x="48845" y="415408"/>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0C59A90B-FF7A-4447-B6EB-5855F65628E6}">
      <dsp:nvSpPr>
        <dsp:cNvPr id="0" name=""/>
        <dsp:cNvSpPr/>
      </dsp:nvSpPr>
      <dsp:spPr>
        <a:xfrm>
          <a:off x="242028" y="3234353"/>
          <a:ext cx="149845" cy="655277"/>
        </a:xfrm>
        <a:custGeom>
          <a:avLst/>
          <a:gdLst/>
          <a:ahLst/>
          <a:cxnLst/>
          <a:rect l="0" t="0" r="0" b="0"/>
          <a:pathLst>
            <a:path>
              <a:moveTo>
                <a:pt x="0" y="0"/>
              </a:moveTo>
              <a:lnTo>
                <a:pt x="0" y="655277"/>
              </a:lnTo>
              <a:lnTo>
                <a:pt x="149845" y="655277"/>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6EE07F04-0EED-4F7A-8181-17E154E251F2}">
      <dsp:nvSpPr>
        <dsp:cNvPr id="0" name=""/>
        <dsp:cNvSpPr/>
      </dsp:nvSpPr>
      <dsp:spPr>
        <a:xfrm>
          <a:off x="1201614" y="944583"/>
          <a:ext cx="2783285" cy="415408"/>
        </a:xfrm>
        <a:custGeom>
          <a:avLst/>
          <a:gdLst/>
          <a:ahLst/>
          <a:cxnLst/>
          <a:rect l="0" t="0" r="0" b="0"/>
          <a:pathLst>
            <a:path>
              <a:moveTo>
                <a:pt x="2783285" y="0"/>
              </a:moveTo>
              <a:lnTo>
                <a:pt x="2783285" y="207704"/>
              </a:lnTo>
              <a:lnTo>
                <a:pt x="0" y="207704"/>
              </a:lnTo>
              <a:lnTo>
                <a:pt x="0" y="415408"/>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2A4BDAEF-44EC-4F9C-9450-C92A02582E73}">
      <dsp:nvSpPr>
        <dsp:cNvPr id="0" name=""/>
        <dsp:cNvSpPr/>
      </dsp:nvSpPr>
      <dsp:spPr>
        <a:xfrm>
          <a:off x="2058868" y="9370"/>
          <a:ext cx="3852061" cy="93521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UDL  Principles </a:t>
          </a:r>
          <a:r>
            <a:rPr lang="en-US" sz="2800" kern="1200" dirty="0" smtClean="0">
              <a:sym typeface="Wingdings" panose="05000000000000000000" pitchFamily="2" charset="2"/>
            </a:rPr>
            <a:t></a:t>
          </a:r>
          <a:endParaRPr lang="en-US" sz="2800" kern="1200" dirty="0" smtClean="0"/>
        </a:p>
        <a:p>
          <a:pPr lvl="0" algn="ctr" defTabSz="1244600">
            <a:lnSpc>
              <a:spcPct val="90000"/>
            </a:lnSpc>
            <a:spcBef>
              <a:spcPct val="0"/>
            </a:spcBef>
            <a:spcAft>
              <a:spcPct val="35000"/>
            </a:spcAft>
          </a:pPr>
          <a:r>
            <a:rPr lang="en-US" sz="2800" kern="1200" dirty="0" smtClean="0">
              <a:solidFill>
                <a:srgbClr val="FFFF00"/>
              </a:solidFill>
            </a:rPr>
            <a:t>Multiple Means of</a:t>
          </a:r>
          <a:r>
            <a:rPr lang="en-US" sz="2800" kern="1200" dirty="0" smtClean="0"/>
            <a:t>…</a:t>
          </a:r>
          <a:endParaRPr lang="en-US" sz="2800" kern="1200" dirty="0"/>
        </a:p>
      </dsp:txBody>
      <dsp:txXfrm>
        <a:off x="2058868" y="9370"/>
        <a:ext cx="3852061" cy="935212"/>
      </dsp:txXfrm>
    </dsp:sp>
    <dsp:sp modelId="{2F52C2F1-A78B-422B-9296-9A080FFE1C72}">
      <dsp:nvSpPr>
        <dsp:cNvPr id="0" name=""/>
        <dsp:cNvSpPr/>
      </dsp:nvSpPr>
      <dsp:spPr>
        <a:xfrm>
          <a:off x="2132" y="1359991"/>
          <a:ext cx="2398963" cy="187436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00"/>
              </a:solidFill>
            </a:rPr>
            <a:t>Representation</a:t>
          </a:r>
        </a:p>
        <a:p>
          <a:pPr lvl="0" algn="ctr" defTabSz="1066800">
            <a:lnSpc>
              <a:spcPct val="90000"/>
            </a:lnSpc>
            <a:spcBef>
              <a:spcPct val="0"/>
            </a:spcBef>
            <a:spcAft>
              <a:spcPct val="35000"/>
            </a:spcAft>
          </a:pPr>
          <a:r>
            <a:rPr lang="en-US" sz="1800" kern="1200" dirty="0" smtClean="0"/>
            <a:t>Various ways of </a:t>
          </a:r>
          <a:r>
            <a:rPr lang="en-US" sz="1800" b="1" kern="1200" dirty="0" smtClean="0"/>
            <a:t>learning the information</a:t>
          </a:r>
        </a:p>
        <a:p>
          <a:pPr lvl="0" algn="ctr" defTabSz="1066800">
            <a:lnSpc>
              <a:spcPct val="90000"/>
            </a:lnSpc>
            <a:spcBef>
              <a:spcPct val="0"/>
            </a:spcBef>
            <a:spcAft>
              <a:spcPct val="35000"/>
            </a:spcAft>
          </a:pPr>
          <a:r>
            <a:rPr lang="en-US" sz="1800" kern="1200" dirty="0" smtClean="0"/>
            <a:t>(e.g., hear &amp; see)</a:t>
          </a:r>
          <a:endParaRPr lang="en-US" sz="2400" kern="1200" dirty="0"/>
        </a:p>
      </dsp:txBody>
      <dsp:txXfrm>
        <a:off x="2132" y="1359991"/>
        <a:ext cx="2398963" cy="1874362"/>
      </dsp:txXfrm>
    </dsp:sp>
    <dsp:sp modelId="{F4E91AA7-6C34-4AA9-84CA-2B2104BC09A3}">
      <dsp:nvSpPr>
        <dsp:cNvPr id="0" name=""/>
        <dsp:cNvSpPr/>
      </dsp:nvSpPr>
      <dsp:spPr>
        <a:xfrm>
          <a:off x="391874" y="3395096"/>
          <a:ext cx="1978135" cy="98906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The </a:t>
          </a:r>
          <a:r>
            <a:rPr lang="en-US" sz="2400" kern="1200" dirty="0" smtClean="0">
              <a:solidFill>
                <a:srgbClr val="FFC000"/>
              </a:solidFill>
            </a:rPr>
            <a:t>“what” </a:t>
          </a:r>
          <a:r>
            <a:rPr lang="en-US" sz="2400" kern="1200" dirty="0" smtClean="0"/>
            <a:t>of  learning</a:t>
          </a:r>
          <a:endParaRPr lang="en-US" sz="2400" kern="1200" dirty="0"/>
        </a:p>
      </dsp:txBody>
      <dsp:txXfrm>
        <a:off x="391874" y="3395096"/>
        <a:ext cx="1978135" cy="989067"/>
      </dsp:txXfrm>
    </dsp:sp>
    <dsp:sp modelId="{47CC0AE7-7D7E-411D-BA7B-B23A746F8FC1}">
      <dsp:nvSpPr>
        <dsp:cNvPr id="0" name=""/>
        <dsp:cNvSpPr/>
      </dsp:nvSpPr>
      <dsp:spPr>
        <a:xfrm>
          <a:off x="2816504" y="1359991"/>
          <a:ext cx="2343041" cy="187436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00"/>
              </a:solidFill>
            </a:rPr>
            <a:t>Expression/</a:t>
          </a:r>
        </a:p>
        <a:p>
          <a:pPr lvl="0" algn="ctr" defTabSz="1066800">
            <a:lnSpc>
              <a:spcPct val="90000"/>
            </a:lnSpc>
            <a:spcBef>
              <a:spcPct val="0"/>
            </a:spcBef>
            <a:spcAft>
              <a:spcPct val="35000"/>
            </a:spcAft>
          </a:pPr>
          <a:r>
            <a:rPr lang="en-US" sz="2400" kern="1200" dirty="0" smtClean="0">
              <a:solidFill>
                <a:srgbClr val="FFFF00"/>
              </a:solidFill>
            </a:rPr>
            <a:t>Action</a:t>
          </a:r>
        </a:p>
        <a:p>
          <a:pPr lvl="0" algn="ctr" defTabSz="1066800">
            <a:lnSpc>
              <a:spcPct val="90000"/>
            </a:lnSpc>
            <a:spcBef>
              <a:spcPct val="0"/>
            </a:spcBef>
            <a:spcAft>
              <a:spcPct val="35000"/>
            </a:spcAft>
          </a:pPr>
          <a:r>
            <a:rPr lang="en-US" sz="1800" kern="1200" dirty="0" smtClean="0"/>
            <a:t>Alternative or various ways of demonstrating they </a:t>
          </a:r>
          <a:r>
            <a:rPr lang="en-US" sz="1800" b="1" kern="1200" dirty="0" smtClean="0"/>
            <a:t>know the content</a:t>
          </a:r>
          <a:endParaRPr lang="en-US" sz="1800" b="1" kern="1200" dirty="0"/>
        </a:p>
      </dsp:txBody>
      <dsp:txXfrm>
        <a:off x="2816504" y="1359991"/>
        <a:ext cx="2343041" cy="1874362"/>
      </dsp:txXfrm>
    </dsp:sp>
    <dsp:sp modelId="{EFC7E6FC-9677-4F7A-A6AA-D3BFC6194635}">
      <dsp:nvSpPr>
        <dsp:cNvPr id="0" name=""/>
        <dsp:cNvSpPr/>
      </dsp:nvSpPr>
      <dsp:spPr>
        <a:xfrm>
          <a:off x="3155749" y="3373386"/>
          <a:ext cx="1978135" cy="98906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The </a:t>
          </a:r>
          <a:r>
            <a:rPr lang="en-US" sz="2400" kern="1200" dirty="0" smtClean="0">
              <a:solidFill>
                <a:srgbClr val="FFC000"/>
              </a:solidFill>
            </a:rPr>
            <a:t>“how” </a:t>
          </a:r>
          <a:r>
            <a:rPr lang="en-US" sz="2400" kern="1200" dirty="0" smtClean="0"/>
            <a:t>of learning</a:t>
          </a:r>
          <a:endParaRPr lang="en-US" sz="2400" kern="1200" dirty="0"/>
        </a:p>
      </dsp:txBody>
      <dsp:txXfrm>
        <a:off x="3155749" y="3373386"/>
        <a:ext cx="1978135" cy="989067"/>
      </dsp:txXfrm>
    </dsp:sp>
    <dsp:sp modelId="{B646E18B-3E1C-4E77-A1BB-3811B9089059}">
      <dsp:nvSpPr>
        <dsp:cNvPr id="0" name=""/>
        <dsp:cNvSpPr/>
      </dsp:nvSpPr>
      <dsp:spPr>
        <a:xfrm>
          <a:off x="5574954" y="1359991"/>
          <a:ext cx="2392712" cy="187436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00"/>
              </a:solidFill>
            </a:rPr>
            <a:t>Engagement</a:t>
          </a:r>
        </a:p>
        <a:p>
          <a:pPr lvl="0" algn="ctr" defTabSz="1066800">
            <a:lnSpc>
              <a:spcPct val="90000"/>
            </a:lnSpc>
            <a:spcBef>
              <a:spcPct val="0"/>
            </a:spcBef>
            <a:spcAft>
              <a:spcPct val="35000"/>
            </a:spcAft>
          </a:pPr>
          <a:r>
            <a:rPr lang="en-US" sz="1800" kern="1200" dirty="0" smtClean="0"/>
            <a:t>Tapping into student’s </a:t>
          </a:r>
          <a:r>
            <a:rPr lang="en-US" sz="1800" b="1" kern="1200" dirty="0" smtClean="0"/>
            <a:t>interests</a:t>
          </a:r>
          <a:r>
            <a:rPr lang="en-US" sz="1800" kern="1200" dirty="0" smtClean="0"/>
            <a:t> &amp; </a:t>
          </a:r>
          <a:r>
            <a:rPr lang="en-US" sz="1800" b="1" kern="1200" dirty="0" smtClean="0"/>
            <a:t>challenging</a:t>
          </a:r>
          <a:r>
            <a:rPr lang="en-US" sz="1800" kern="1200" dirty="0" smtClean="0"/>
            <a:t> them in </a:t>
          </a:r>
          <a:r>
            <a:rPr lang="en-US" sz="1800" b="1" kern="1200" dirty="0" smtClean="0"/>
            <a:t>motivating</a:t>
          </a:r>
          <a:r>
            <a:rPr lang="en-US" sz="1800" kern="1200" dirty="0" smtClean="0"/>
            <a:t> ways</a:t>
          </a:r>
          <a:endParaRPr lang="en-US" sz="1800" kern="1200" dirty="0"/>
        </a:p>
      </dsp:txBody>
      <dsp:txXfrm>
        <a:off x="5574954" y="1359991"/>
        <a:ext cx="2392712" cy="1874362"/>
      </dsp:txXfrm>
    </dsp:sp>
    <dsp:sp modelId="{7D6C1366-D8AA-4710-A49F-4609567B79A5}">
      <dsp:nvSpPr>
        <dsp:cNvPr id="0" name=""/>
        <dsp:cNvSpPr/>
      </dsp:nvSpPr>
      <dsp:spPr>
        <a:xfrm>
          <a:off x="6011400" y="3373386"/>
          <a:ext cx="1978135" cy="98906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The </a:t>
          </a:r>
          <a:r>
            <a:rPr lang="en-US" sz="2400" kern="1200" dirty="0" smtClean="0">
              <a:solidFill>
                <a:srgbClr val="FFC000"/>
              </a:solidFill>
            </a:rPr>
            <a:t>“why” </a:t>
          </a:r>
          <a:r>
            <a:rPr lang="en-US" sz="2400" kern="1200" dirty="0" smtClean="0"/>
            <a:t>of learning</a:t>
          </a:r>
          <a:endParaRPr lang="en-US" sz="2400" kern="1200" dirty="0"/>
        </a:p>
      </dsp:txBody>
      <dsp:txXfrm>
        <a:off x="6011400" y="3373386"/>
        <a:ext cx="1978135" cy="9890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r>
              <a:rPr lang="en-US" smtClean="0"/>
              <a:t>2017 UF Advising Conference </a:t>
            </a: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6" rIns="96653" bIns="48326" rtlCol="0"/>
          <a:lstStyle>
            <a:lvl1pPr algn="r">
              <a:defRPr sz="1300"/>
            </a:lvl1pPr>
          </a:lstStyle>
          <a:p>
            <a:r>
              <a:rPr lang="en-US" smtClean="0"/>
              <a:t>1/30/2017</a:t>
            </a:r>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6" rIns="96653" bIns="48326"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6" rIns="96653" bIns="48326" rtlCol="0" anchor="b"/>
          <a:lstStyle>
            <a:lvl1pPr algn="r">
              <a:defRPr sz="1300"/>
            </a:lvl1pPr>
          </a:lstStyle>
          <a:p>
            <a:fld id="{4D58AA17-E786-4748-A31E-4B754E89506E}" type="slidenum">
              <a:rPr lang="en-US" smtClean="0"/>
              <a:t>‹#›</a:t>
            </a:fld>
            <a:endParaRPr lang="en-US"/>
          </a:p>
        </p:txBody>
      </p:sp>
    </p:spTree>
    <p:extLst>
      <p:ext uri="{BB962C8B-B14F-4D97-AF65-F5344CB8AC3E}">
        <p14:creationId xmlns:p14="http://schemas.microsoft.com/office/powerpoint/2010/main" val="2382867540"/>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r>
              <a:rPr lang="en-US" smtClean="0"/>
              <a:t>2017 UF Advising Conference </a:t>
            </a: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6" rIns="96653" bIns="48326" rtlCol="0"/>
          <a:lstStyle>
            <a:lvl1pPr algn="r">
              <a:defRPr sz="1300"/>
            </a:lvl1pPr>
          </a:lstStyle>
          <a:p>
            <a:r>
              <a:rPr lang="en-US" smtClean="0"/>
              <a:t>1/30/2017</a:t>
            </a:r>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3" tIns="48326" rIns="96653" bIns="48326"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6" rIns="96653" bIns="483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6" rIns="96653" bIns="48326" rtlCol="0" anchor="b"/>
          <a:lstStyle>
            <a:lvl1pPr algn="r">
              <a:defRPr sz="1300"/>
            </a:lvl1pPr>
          </a:lstStyle>
          <a:p>
            <a:fld id="{37D042E0-2A71-42A5-A12D-11D5C7EDB6EC}" type="slidenum">
              <a:rPr lang="en-US" smtClean="0"/>
              <a:t>‹#›</a:t>
            </a:fld>
            <a:endParaRPr lang="en-US"/>
          </a:p>
        </p:txBody>
      </p:sp>
    </p:spTree>
    <p:extLst>
      <p:ext uri="{BB962C8B-B14F-4D97-AF65-F5344CB8AC3E}">
        <p14:creationId xmlns:p14="http://schemas.microsoft.com/office/powerpoint/2010/main" val="1969140902"/>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smtClean="0">
                <a:solidFill>
                  <a:prstClr val="black"/>
                </a:solidFill>
              </a:rPr>
              <a:t>1/30/2017</a:t>
            </a:r>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98100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US" dirty="0" smtClean="0"/>
              <a:t>Evidence of </a:t>
            </a:r>
            <a:r>
              <a:rPr lang="en-US" dirty="0" err="1" smtClean="0"/>
              <a:t>neuroplastic</a:t>
            </a:r>
            <a:r>
              <a:rPr lang="en-US" dirty="0" smtClean="0"/>
              <a:t> change…</a:t>
            </a:r>
            <a:r>
              <a:rPr lang="en-US" dirty="0" err="1" smtClean="0"/>
              <a:t>Dyslexias</a:t>
            </a:r>
            <a:r>
              <a:rPr lang="en-US" dirty="0" smtClean="0"/>
              <a:t>: after intervention brain activation in same areas as typical; </a:t>
            </a:r>
            <a:r>
              <a:rPr lang="en-US" dirty="0">
                <a:solidFill>
                  <a:srgbClr val="000000"/>
                </a:solidFill>
              </a:rPr>
              <a:t>Temple et al, PNAS 2003 </a:t>
            </a:r>
          </a:p>
          <a:p>
            <a:endParaRPr lang="en-US" dirty="0" smtClean="0"/>
          </a:p>
          <a:p>
            <a:endParaRPr lang="en-US" dirty="0"/>
          </a:p>
        </p:txBody>
      </p:sp>
      <p:sp>
        <p:nvSpPr>
          <p:cNvPr id="5" name="Date Placeholder 4"/>
          <p:cNvSpPr>
            <a:spLocks noGrp="1"/>
          </p:cNvSpPr>
          <p:nvPr>
            <p:ph type="dt" idx="11"/>
          </p:nvPr>
        </p:nvSpPr>
        <p:spPr/>
        <p:txBody>
          <a:bodyPr/>
          <a:lstStyle/>
          <a:p>
            <a:r>
              <a:rPr lang="en-US" smtClean="0"/>
              <a:t>1/30/2017</a:t>
            </a:r>
            <a:endParaRPr lang="en-US"/>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2101910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4" indent="-181224">
              <a:buFont typeface="Arial"/>
              <a:buChar char="•"/>
              <a:defRPr/>
            </a:pPr>
            <a:r>
              <a:rPr lang="en-US" dirty="0" smtClean="0">
                <a:ea typeface="ＭＳ Ｐゴシック" charset="0"/>
              </a:rPr>
              <a:t>Big picture thinking is essentially taking past experiences or understanding patterns from past experiences and applying them to new situations.</a:t>
            </a:r>
          </a:p>
          <a:p>
            <a:pPr marL="181224" indent="-181224">
              <a:buFont typeface="Arial"/>
              <a:buChar char="•"/>
              <a:defRPr/>
            </a:pPr>
            <a:r>
              <a:rPr lang="en-US" dirty="0" smtClean="0">
                <a:ea typeface="ＭＳ Ｐゴシック" charset="0"/>
              </a:rPr>
              <a:t>It helps understanding if you take each new piece of information you learn and find out where it fits in the big picture so that you can more efficiently retain that information. </a:t>
            </a:r>
          </a:p>
          <a:p>
            <a:endParaRPr lang="en-US" dirty="0" smtClean="0">
              <a:ea typeface="+mn-ea"/>
            </a:endParaRPr>
          </a:p>
          <a:p>
            <a:endParaRPr lang="en-US" dirty="0" smtClean="0">
              <a:ea typeface="+mn-ea"/>
            </a:endParaRPr>
          </a:p>
          <a:p>
            <a:pPr defTabSz="966526">
              <a:defRPr/>
            </a:pPr>
            <a:r>
              <a:rPr lang="en-US" dirty="0" smtClean="0">
                <a:ea typeface="Geneva" pitchFamily="126" charset="-128"/>
              </a:rPr>
              <a:t>Graphic from: http://www.researchtoaction.org/wp-content/uploads/2012/05/social-network-analysis.jpg</a:t>
            </a:r>
          </a:p>
          <a:p>
            <a:pPr defTabSz="966526">
              <a:defRPr/>
            </a:pPr>
            <a:r>
              <a:rPr lang="en-US" dirty="0" smtClean="0">
                <a:ea typeface="Geneva" pitchFamily="126" charset="-128"/>
              </a:rPr>
              <a:t>Graphic from: http://apod.nasa.gov/apod/ap030303.html </a:t>
            </a:r>
            <a:endParaRPr lang="en-US" dirty="0" smtClean="0"/>
          </a:p>
          <a:p>
            <a:r>
              <a:rPr lang="en-US" dirty="0" smtClean="0">
                <a:ea typeface="Geneva" pitchFamily="126" charset="-128"/>
              </a:rPr>
              <a:t>Graphic from: http://easymarketingmath.com/wp-content/uploads/2015/05/big-data.jpg</a:t>
            </a:r>
            <a:endParaRPr lang="en-US" dirty="0" smtClean="0"/>
          </a:p>
          <a:p>
            <a:endParaRPr lang="en-US" dirty="0"/>
          </a:p>
        </p:txBody>
      </p:sp>
      <p:sp>
        <p:nvSpPr>
          <p:cNvPr id="5" name="Date Placeholder 4"/>
          <p:cNvSpPr>
            <a:spLocks noGrp="1"/>
          </p:cNvSpPr>
          <p:nvPr>
            <p:ph type="dt" idx="11"/>
          </p:nvPr>
        </p:nvSpPr>
        <p:spPr/>
        <p:txBody>
          <a:bodyPr/>
          <a:lstStyle/>
          <a:p>
            <a:r>
              <a:rPr lang="en-US" smtClean="0"/>
              <a:t>1/30/2017</a:t>
            </a:r>
            <a:endParaRPr lang="en-US"/>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3710824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smtClean="0">
                <a:ea typeface="Geneva" pitchFamily="126" charset="-128"/>
              </a:rPr>
              <a:t>There are many benefits to having a dynamic reasoning style.</a:t>
            </a:r>
          </a:p>
          <a:p>
            <a:pPr marL="664487" lvl="1" indent="-181224">
              <a:buFontTx/>
              <a:buChar char="•"/>
            </a:pPr>
            <a:r>
              <a:rPr lang="en-US" altLang="en-US" dirty="0" smtClean="0">
                <a:ea typeface="Geneva" pitchFamily="126" charset="-128"/>
              </a:rPr>
              <a:t>Ease of spotting similarities and differences</a:t>
            </a:r>
          </a:p>
          <a:p>
            <a:pPr marL="664487" lvl="1" indent="-181224">
              <a:buFontTx/>
              <a:buChar char="•"/>
            </a:pPr>
            <a:r>
              <a:rPr lang="en-US" altLang="en-US" dirty="0" smtClean="0">
                <a:ea typeface="Geneva" pitchFamily="126" charset="-128"/>
              </a:rPr>
              <a:t>Ability to integrate differing view points and aspects of either or project or presentation (example)</a:t>
            </a:r>
          </a:p>
          <a:p>
            <a:pPr marL="664487" lvl="1" indent="-181224">
              <a:buFontTx/>
              <a:buChar char="•"/>
            </a:pPr>
            <a:r>
              <a:rPr lang="en-US" altLang="en-US" dirty="0" smtClean="0">
                <a:ea typeface="Geneva" pitchFamily="126" charset="-128"/>
              </a:rPr>
              <a:t>Instead of relying one only one way to solve a problem, you can come up with many innovative ways to deal with problems (are not confined to using limited problem solving techniques…creativity comes into play!)</a:t>
            </a:r>
          </a:p>
          <a:p>
            <a:pPr marL="664487" lvl="1" indent="-181224">
              <a:buFontTx/>
              <a:buChar char="•"/>
            </a:pPr>
            <a:endParaRPr lang="en-US" dirty="0" smtClean="0">
              <a:ea typeface="Geneva" pitchFamily="126" charset="-128"/>
            </a:endParaRPr>
          </a:p>
          <a:p>
            <a:r>
              <a:rPr lang="en-US" dirty="0" smtClean="0">
                <a:ea typeface="Geneva" pitchFamily="126" charset="-128"/>
              </a:rPr>
              <a:t>Graphic from: https://3dprint.com/wp-content/uploads/2014/12/pre.jpg</a:t>
            </a:r>
          </a:p>
        </p:txBody>
      </p:sp>
      <p:sp>
        <p:nvSpPr>
          <p:cNvPr id="5" name="Date Placeholder 4"/>
          <p:cNvSpPr>
            <a:spLocks noGrp="1"/>
          </p:cNvSpPr>
          <p:nvPr>
            <p:ph type="dt" idx="11"/>
          </p:nvPr>
        </p:nvSpPr>
        <p:spPr/>
        <p:txBody>
          <a:bodyPr/>
          <a:lstStyle/>
          <a:p>
            <a:r>
              <a:rPr lang="en-US" smtClean="0"/>
              <a:t>1/30/2017</a:t>
            </a:r>
            <a:endParaRPr lang="en-US"/>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1185564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69"/>
              </a:spcBef>
            </a:pPr>
            <a:r>
              <a:rPr lang="en-US" dirty="0" smtClean="0"/>
              <a:t>Ability to create stories by connecting a series of mental scenes from past personal experience</a:t>
            </a:r>
          </a:p>
          <a:p>
            <a:pPr>
              <a:spcBef>
                <a:spcPts val="1269"/>
              </a:spcBef>
            </a:pPr>
            <a:r>
              <a:rPr lang="en-US" dirty="0" smtClean="0"/>
              <a:t>Tendency to use stories to recall the past, understand the present and imagine the future</a:t>
            </a:r>
          </a:p>
          <a:p>
            <a:pPr>
              <a:spcBef>
                <a:spcPts val="1269"/>
              </a:spcBef>
            </a:pPr>
            <a:r>
              <a:rPr lang="en-US" dirty="0" smtClean="0"/>
              <a:t>Career implications: Great for communicating a vision as a business leader, in the courtroom – communicate &amp; connect with the jury </a:t>
            </a:r>
          </a:p>
          <a:p>
            <a:pPr>
              <a:spcBef>
                <a:spcPts val="1269"/>
              </a:spcBef>
            </a:pPr>
            <a:r>
              <a:rPr lang="en-US" dirty="0" smtClean="0"/>
              <a:t>Students: can use stories to boost memory</a:t>
            </a:r>
          </a:p>
          <a:p>
            <a:endParaRPr lang="en-US" dirty="0" smtClean="0"/>
          </a:p>
          <a:p>
            <a:r>
              <a:rPr lang="en-US" dirty="0" smtClean="0"/>
              <a:t>Graphic from: http://www.optimistconsulting.co.uk/digital-storytelling-using-your-members/ </a:t>
            </a:r>
            <a:endParaRPr lang="en-US" dirty="0"/>
          </a:p>
        </p:txBody>
      </p:sp>
      <p:sp>
        <p:nvSpPr>
          <p:cNvPr id="5" name="Date Placeholder 4"/>
          <p:cNvSpPr>
            <a:spLocks noGrp="1"/>
          </p:cNvSpPr>
          <p:nvPr>
            <p:ph type="dt" idx="11"/>
          </p:nvPr>
        </p:nvSpPr>
        <p:spPr/>
        <p:txBody>
          <a:bodyPr/>
          <a:lstStyle/>
          <a:p>
            <a:r>
              <a:rPr lang="en-US" smtClean="0"/>
              <a:t>1/30/2017</a:t>
            </a:r>
            <a:endParaRPr lang="en-US"/>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19705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http://www.dyslexicadvantage.org/m-strengths-3d-spatial-reasoning-and-dyslexia/ </a:t>
            </a:r>
            <a:endParaRPr lang="en-US" dirty="0"/>
          </a:p>
        </p:txBody>
      </p:sp>
      <p:sp>
        <p:nvSpPr>
          <p:cNvPr id="5" name="Date Placeholder 4"/>
          <p:cNvSpPr>
            <a:spLocks noGrp="1"/>
          </p:cNvSpPr>
          <p:nvPr>
            <p:ph type="dt" idx="11"/>
          </p:nvPr>
        </p:nvSpPr>
        <p:spPr/>
        <p:txBody>
          <a:bodyPr/>
          <a:lstStyle/>
          <a:p>
            <a:r>
              <a:rPr lang="en-US" smtClean="0"/>
              <a:t>1/30/2017</a:t>
            </a:r>
            <a:endParaRPr lang="en-US"/>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347452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source: http://clipartix.com/wp-content/uploads/2016/08/Questions-question-clipart-clipart-kid.jpg</a:t>
            </a:r>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1462584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What of learning </a:t>
            </a:r>
            <a:r>
              <a:rPr lang="en-US" dirty="0" smtClean="0">
                <a:sym typeface="Wingdings" panose="05000000000000000000" pitchFamily="2" charset="2"/>
              </a:rPr>
              <a:t> how our students gather facts</a:t>
            </a:r>
          </a:p>
          <a:p>
            <a:r>
              <a:rPr lang="en-US" dirty="0" smtClean="0">
                <a:sym typeface="Wingdings" panose="05000000000000000000" pitchFamily="2" charset="2"/>
              </a:rPr>
              <a:t>The how of learning  how students organize &amp;</a:t>
            </a:r>
            <a:r>
              <a:rPr lang="en-US" baseline="0" dirty="0" smtClean="0">
                <a:sym typeface="Wingdings" panose="05000000000000000000" pitchFamily="2" charset="2"/>
              </a:rPr>
              <a:t> express ideas, and plan &amp; perform their learning/academic tasks</a:t>
            </a:r>
          </a:p>
          <a:p>
            <a:r>
              <a:rPr lang="en-US" baseline="0" dirty="0" smtClean="0">
                <a:sym typeface="Wingdings" panose="05000000000000000000" pitchFamily="2" charset="2"/>
              </a:rPr>
              <a:t>The why of learning  how students get engaged and stay motivated; how they get challenged, excited, or interested – it involves the affective aspects of learning</a:t>
            </a:r>
            <a:endParaRPr lang="en-US" dirty="0"/>
          </a:p>
        </p:txBody>
      </p:sp>
      <p:sp>
        <p:nvSpPr>
          <p:cNvPr id="5" name="Date Placeholder 4"/>
          <p:cNvSpPr>
            <a:spLocks noGrp="1"/>
          </p:cNvSpPr>
          <p:nvPr>
            <p:ph type="dt" idx="11"/>
          </p:nvPr>
        </p:nvSpPr>
        <p:spPr/>
        <p:txBody>
          <a:bodyPr/>
          <a:lstStyle/>
          <a:p>
            <a:r>
              <a:rPr lang="en-US" smtClean="0"/>
              <a:t>1/30/2017</a:t>
            </a:r>
            <a:endParaRPr lang="en-US"/>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380202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S1450 (line 79 Y2SM2) “[I] have actually asked, </a:t>
            </a:r>
            <a:r>
              <a:rPr lang="en-US" b="1" dirty="0"/>
              <a:t>can you explain this in a different way</a:t>
            </a:r>
            <a:r>
              <a:rPr lang="en-US" dirty="0"/>
              <a:t>? He’s like, ‘Well, not really…’. they won’t- they kind of just repeat what they’re saying.” </a:t>
            </a:r>
          </a:p>
          <a:p>
            <a:endParaRPr lang="en-US" dirty="0"/>
          </a:p>
          <a:p>
            <a:r>
              <a:rPr lang="en-US" dirty="0"/>
              <a:t>S1316 (line 329 Y2SM2) “…</a:t>
            </a:r>
            <a:r>
              <a:rPr lang="en-US" b="1" dirty="0"/>
              <a:t>Recapping at the end of class</a:t>
            </a:r>
            <a:r>
              <a:rPr lang="en-US" dirty="0"/>
              <a:t>… my TA did something similar where at the end of every question he would go back and say like “okay, so basically all we did, we use this formula and we got this answer”- really quick, took like 30 seconds but it was so helpful. …I was like, this is the best thing ever…”</a:t>
            </a:r>
          </a:p>
          <a:p>
            <a:endParaRPr lang="en-US" dirty="0"/>
          </a:p>
          <a:p>
            <a:r>
              <a:rPr lang="en-US" dirty="0"/>
              <a:t>S1330 (line 344 Y2SM2) “We knew that we’re supposed to use this formula; this is how we apply this formula; this is the answer we got.’ You know, </a:t>
            </a:r>
            <a:r>
              <a:rPr lang="en-US" b="1" dirty="0"/>
              <a:t>just a really quick recap</a:t>
            </a:r>
            <a:r>
              <a:rPr lang="en-US" dirty="0"/>
              <a:t> of like, you know how we worked out the problem without working out every step again.”  </a:t>
            </a:r>
            <a:endParaRPr lang="en-US" dirty="0" smtClean="0"/>
          </a:p>
          <a:p>
            <a:endParaRPr lang="en-US" dirty="0"/>
          </a:p>
          <a:p>
            <a:endParaRPr lang="en-US" dirty="0"/>
          </a:p>
          <a:p>
            <a:r>
              <a:rPr lang="en-US" b="1" dirty="0"/>
              <a:t>S1302 (line 139 Y2SM2): </a:t>
            </a:r>
            <a:r>
              <a:rPr lang="en-US" dirty="0"/>
              <a:t>Umm. I think it’s important because uh…or is good to share strengths and weaknesses because they could demonstrate uh strategies of how to learn in that specific class. Like in my history class specifically, umm, I’m like ‘look, these dates are not </a:t>
            </a:r>
            <a:r>
              <a:rPr lang="en-US" dirty="0" err="1"/>
              <a:t>gonna</a:t>
            </a:r>
            <a:r>
              <a:rPr lang="en-US" dirty="0"/>
              <a:t> fly’. Umm, but he taught me a way, when he’s lecturing, how I can use my strengths to benefit myself so- so since I’m a visual learner and he doesn’t use the board, he just talks, I draw what he says. So I just put a date on top of the drawing and I’m like, ‘alright. We’re good. We’re set’. </a:t>
            </a:r>
          </a:p>
          <a:p>
            <a:endParaRPr lang="en-US" dirty="0"/>
          </a:p>
          <a:p>
            <a:endParaRPr lang="en-US" b="1" dirty="0"/>
          </a:p>
          <a:p>
            <a:endParaRPr lang="en-US" dirty="0"/>
          </a:p>
          <a:p>
            <a:r>
              <a:rPr lang="en-US" dirty="0"/>
              <a:t>Image from: http://bergman-udl.blogspot.com/2011/09/providing-multiple-means-of.html</a:t>
            </a:r>
          </a:p>
          <a:p>
            <a:endParaRPr lang="en-US" dirty="0"/>
          </a:p>
        </p:txBody>
      </p:sp>
      <p:sp>
        <p:nvSpPr>
          <p:cNvPr id="5" name="Date Placeholder 4"/>
          <p:cNvSpPr>
            <a:spLocks noGrp="1"/>
          </p:cNvSpPr>
          <p:nvPr>
            <p:ph type="dt" idx="11"/>
          </p:nvPr>
        </p:nvSpPr>
        <p:spPr/>
        <p:txBody>
          <a:bodyPr/>
          <a:lstStyle/>
          <a:p>
            <a:r>
              <a:rPr lang="en-US" smtClean="0"/>
              <a:t>1/30/2017</a:t>
            </a:r>
            <a:endParaRPr lang="en-US"/>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2946063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S1450 (line 186 </a:t>
            </a:r>
            <a:r>
              <a:rPr lang="en-US" dirty="0"/>
              <a:t>Y2SM2</a:t>
            </a:r>
            <a:r>
              <a:rPr lang="en-US" b="1" dirty="0"/>
              <a:t>) : </a:t>
            </a:r>
            <a:r>
              <a:rPr lang="en-US" dirty="0"/>
              <a:t>Please bear with me… I have a hard time processing. It takes me longer to understand something. </a:t>
            </a:r>
          </a:p>
          <a:p>
            <a:endParaRPr lang="en-US" dirty="0"/>
          </a:p>
          <a:p>
            <a:r>
              <a:rPr lang="en-US" dirty="0"/>
              <a:t>S1302 (line 201 Y2SM2) I might get things a little slower, so just be aware when I ask you “what” like ten thousand times. So, don’t get mad. </a:t>
            </a:r>
          </a:p>
          <a:p>
            <a:endParaRPr lang="en-US" dirty="0"/>
          </a:p>
          <a:p>
            <a:endParaRPr lang="en-US" dirty="0"/>
          </a:p>
          <a:p>
            <a:r>
              <a:rPr lang="en-US" dirty="0"/>
              <a:t>S1526 (</a:t>
            </a:r>
            <a:r>
              <a:rPr lang="en-US" dirty="0" err="1"/>
              <a:t>mtg</a:t>
            </a:r>
            <a:r>
              <a:rPr lang="en-US" dirty="0"/>
              <a:t>?) Studying takes longer, taking my exams takes longer than them. Taking time out of my day to do quizzes in a different time period than the actual section, when I have to go to that section, anyway, to learn what happens after the quiz. All of this ends up taking up more of my time. </a:t>
            </a:r>
          </a:p>
          <a:p>
            <a:endParaRPr lang="en-US" b="1" dirty="0"/>
          </a:p>
          <a:p>
            <a:r>
              <a:rPr lang="en-US" b="1" dirty="0"/>
              <a:t>S1642 (y4 SM1)</a:t>
            </a:r>
            <a:r>
              <a:rPr lang="en-US" dirty="0"/>
              <a:t> I have ADD and throughout my education I had the problem with looking around when I took my tests and getting accused of cheating when I wasn't. I need a small testing environment so that misunderstanding doesn’t happen.</a:t>
            </a:r>
          </a:p>
          <a:p>
            <a:endParaRPr lang="en-US" dirty="0" smtClean="0"/>
          </a:p>
          <a:p>
            <a:r>
              <a:rPr lang="en-US" dirty="0" smtClean="0"/>
              <a:t>Image from:</a:t>
            </a:r>
            <a:r>
              <a:rPr lang="en-US" baseline="0" dirty="0" smtClean="0"/>
              <a:t> https://openclipart.org/tags/thinking</a:t>
            </a:r>
          </a:p>
          <a:p>
            <a:endParaRPr lang="en-US" dirty="0"/>
          </a:p>
        </p:txBody>
      </p:sp>
      <p:sp>
        <p:nvSpPr>
          <p:cNvPr id="5" name="Date Placeholder 4"/>
          <p:cNvSpPr>
            <a:spLocks noGrp="1"/>
          </p:cNvSpPr>
          <p:nvPr>
            <p:ph type="dt" idx="11"/>
          </p:nvPr>
        </p:nvSpPr>
        <p:spPr/>
        <p:txBody>
          <a:bodyPr/>
          <a:lstStyle/>
          <a:p>
            <a:r>
              <a:rPr lang="en-US" smtClean="0"/>
              <a:t>1/30/2017</a:t>
            </a:r>
            <a:endParaRPr lang="en-US"/>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3656000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US" dirty="0"/>
              <a:t>S1320 (Y2SM1). “…having a learning disability is not a cop out or an excuse… we have to like, double, put twice as much energy in…”</a:t>
            </a:r>
            <a:br>
              <a:rPr lang="en-US" dirty="0"/>
            </a:br>
            <a:endParaRPr lang="en-US" dirty="0"/>
          </a:p>
          <a:p>
            <a:pPr defTabSz="966526">
              <a:defRPr/>
            </a:pPr>
            <a:r>
              <a:rPr lang="en-US" dirty="0" smtClean="0"/>
              <a:t>S1434 (Y2SM2) “I thought I wasn’t good enough for UF”</a:t>
            </a:r>
            <a:br>
              <a:rPr lang="en-US" dirty="0" smtClean="0"/>
            </a:br>
            <a:endParaRPr lang="en-US" dirty="0" smtClean="0"/>
          </a:p>
          <a:p>
            <a:pPr defTabSz="966526">
              <a:defRPr/>
            </a:pPr>
            <a:r>
              <a:rPr lang="en-US" dirty="0" smtClean="0"/>
              <a:t>S1316</a:t>
            </a:r>
            <a:r>
              <a:rPr lang="en-US" baseline="0" dirty="0" smtClean="0"/>
              <a:t> (Y2SM2) </a:t>
            </a:r>
            <a:r>
              <a:rPr lang="en-US" dirty="0" smtClean="0"/>
              <a:t>“I tended to just blame it on myself for being stupid”</a:t>
            </a:r>
            <a:br>
              <a:rPr lang="en-US" dirty="0" smtClean="0"/>
            </a:br>
            <a:endParaRPr lang="en-US" dirty="0"/>
          </a:p>
          <a:p>
            <a:pPr defTabSz="966526">
              <a:defRPr/>
            </a:pPr>
            <a:r>
              <a:rPr lang="en-US" dirty="0"/>
              <a:t>S1506 (YY4SM3) “Since I have such a hard time with reading clocks and calendars I like—I never procrastinate. I don't trust myself. I do it early. Yeah, my motivation is just like don't risk it. Get it done as soon as you can.</a:t>
            </a:r>
          </a:p>
          <a:p>
            <a:endParaRPr lang="en-US" dirty="0"/>
          </a:p>
          <a:p>
            <a:endParaRPr lang="en-US" dirty="0"/>
          </a:p>
          <a:p>
            <a:endParaRPr lang="en-US" dirty="0"/>
          </a:p>
          <a:p>
            <a:r>
              <a:rPr lang="en-US" dirty="0"/>
              <a:t>Picture from: https://www.khanacademy.org/test-prep/mcat/behavior/physiological-and-sociocultural-concepts-of-motivation-and-attitudes/a/motivation-article-2 </a:t>
            </a:r>
          </a:p>
        </p:txBody>
      </p:sp>
      <p:sp>
        <p:nvSpPr>
          <p:cNvPr id="5" name="Date Placeholder 4"/>
          <p:cNvSpPr>
            <a:spLocks noGrp="1"/>
          </p:cNvSpPr>
          <p:nvPr>
            <p:ph type="dt" idx="11"/>
          </p:nvPr>
        </p:nvSpPr>
        <p:spPr/>
        <p:txBody>
          <a:bodyPr/>
          <a:lstStyle/>
          <a:p>
            <a:r>
              <a:rPr lang="en-US" smtClean="0"/>
              <a:t>1/30/2017</a:t>
            </a:r>
            <a:endParaRPr lang="en-US"/>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64384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800" dirty="0">
                <a:cs typeface="Geneva" pitchFamily="126" charset="-128"/>
              </a:rPr>
              <a:t>https://nces.ed.gov/fastfacts/display.asp?id=60</a:t>
            </a:r>
          </a:p>
          <a:p>
            <a:pPr>
              <a:lnSpc>
                <a:spcPct val="80000"/>
              </a:lnSpc>
            </a:pPr>
            <a:endParaRPr lang="en-US" altLang="en-US" sz="800" dirty="0">
              <a:cs typeface="Geneva" pitchFamily="126" charset="-128"/>
            </a:endParaRPr>
          </a:p>
          <a:p>
            <a:pPr>
              <a:lnSpc>
                <a:spcPct val="80000"/>
              </a:lnSpc>
              <a:buFontTx/>
              <a:buChar char="•"/>
            </a:pPr>
            <a:r>
              <a:rPr lang="en-US" altLang="en-US" sz="800" dirty="0">
                <a:cs typeface="Geneva" pitchFamily="126" charset="-128"/>
              </a:rPr>
              <a:t>Students with learning disabilities (LD) comprise approximately 60% of students reporting a disability in postsecondary education </a:t>
            </a:r>
            <a:r>
              <a:rPr lang="en-US" altLang="en-US" sz="800" baseline="30000" dirty="0">
                <a:cs typeface="Geneva" pitchFamily="126" charset="-128"/>
              </a:rPr>
              <a:t>[1]</a:t>
            </a:r>
          </a:p>
          <a:p>
            <a:pPr>
              <a:lnSpc>
                <a:spcPct val="80000"/>
              </a:lnSpc>
            </a:pPr>
            <a:endParaRPr lang="en-US" altLang="en-US" sz="800" dirty="0">
              <a:cs typeface="Geneva" pitchFamily="126" charset="-128"/>
            </a:endParaRPr>
          </a:p>
          <a:p>
            <a:pPr>
              <a:lnSpc>
                <a:spcPct val="80000"/>
              </a:lnSpc>
              <a:buFontTx/>
              <a:buChar char="•"/>
            </a:pPr>
            <a:r>
              <a:rPr lang="en-US" altLang="en-US" sz="800" dirty="0">
                <a:cs typeface="Geneva" pitchFamily="126" charset="-128"/>
              </a:rPr>
              <a:t> Academics and social encounters can be negatively impacted for students with LD</a:t>
            </a:r>
          </a:p>
          <a:p>
            <a:pPr>
              <a:lnSpc>
                <a:spcPct val="80000"/>
              </a:lnSpc>
            </a:pPr>
            <a:endParaRPr lang="en-US" altLang="en-US" sz="800" dirty="0">
              <a:cs typeface="Geneva" pitchFamily="126" charset="-128"/>
            </a:endParaRPr>
          </a:p>
          <a:p>
            <a:pPr>
              <a:lnSpc>
                <a:spcPct val="80000"/>
              </a:lnSpc>
              <a:buFontTx/>
              <a:buChar char="•"/>
            </a:pPr>
            <a:r>
              <a:rPr lang="en-US" altLang="en-US" sz="800" dirty="0">
                <a:cs typeface="Geneva" pitchFamily="126" charset="-128"/>
              </a:rPr>
              <a:t>Students with LD need more than classroom accommodations to succeed, yet relatively few empirical studies inform as to needs beyond the classroom</a:t>
            </a:r>
          </a:p>
          <a:p>
            <a:pPr>
              <a:lnSpc>
                <a:spcPct val="80000"/>
              </a:lnSpc>
            </a:pPr>
            <a:endParaRPr lang="en-US" altLang="en-US" sz="800" dirty="0">
              <a:cs typeface="Geneva" pitchFamily="126" charset="-128"/>
            </a:endParaRPr>
          </a:p>
          <a:p>
            <a:pPr>
              <a:lnSpc>
                <a:spcPct val="80000"/>
              </a:lnSpc>
            </a:pPr>
            <a:r>
              <a:rPr lang="en-US" altLang="en-US" sz="800" dirty="0">
                <a:cs typeface="Geneva" pitchFamily="126" charset="-128"/>
              </a:rPr>
              <a:t>http://ldaamerica.org/symptoms-of-learning-disabilities/ retrieved 2015-10-20;</a:t>
            </a:r>
          </a:p>
          <a:p>
            <a:pPr>
              <a:lnSpc>
                <a:spcPct val="80000"/>
              </a:lnSpc>
            </a:pPr>
            <a:r>
              <a:rPr lang="en-US" altLang="en-US" sz="800" dirty="0">
                <a:cs typeface="Geneva" pitchFamily="126" charset="-128"/>
              </a:rPr>
              <a:t>“Some of these symptoms can be found in all children at some time during their development. However, a person with learning disabilities has a cluster of these symptoms which do not disappear as s/he grows older.”</a:t>
            </a:r>
          </a:p>
          <a:p>
            <a:pPr>
              <a:lnSpc>
                <a:spcPct val="80000"/>
              </a:lnSpc>
            </a:pPr>
            <a:endParaRPr lang="en-US" altLang="en-US" sz="800" dirty="0">
              <a:cs typeface="Geneva" pitchFamily="126" charset="-128"/>
            </a:endParaRPr>
          </a:p>
          <a:p>
            <a:pPr>
              <a:lnSpc>
                <a:spcPct val="80000"/>
              </a:lnSpc>
            </a:pPr>
            <a:r>
              <a:rPr lang="en-US" altLang="en-US" sz="800" dirty="0">
                <a:cs typeface="Geneva" pitchFamily="126" charset="-128"/>
              </a:rPr>
              <a:t>Most frequently displayed symptoms:</a:t>
            </a:r>
          </a:p>
          <a:p>
            <a:pPr>
              <a:lnSpc>
                <a:spcPct val="80000"/>
              </a:lnSpc>
            </a:pPr>
            <a:endParaRPr lang="en-US" altLang="en-US" sz="800" dirty="0">
              <a:cs typeface="Geneva" pitchFamily="126" charset="-128"/>
            </a:endParaRPr>
          </a:p>
          <a:p>
            <a:pPr>
              <a:lnSpc>
                <a:spcPct val="80000"/>
              </a:lnSpc>
            </a:pPr>
            <a:r>
              <a:rPr lang="en-US" altLang="en-US" sz="800" dirty="0">
                <a:cs typeface="Geneva" pitchFamily="126" charset="-128"/>
              </a:rPr>
              <a:t>short attention span,</a:t>
            </a:r>
          </a:p>
          <a:p>
            <a:pPr>
              <a:lnSpc>
                <a:spcPct val="80000"/>
              </a:lnSpc>
            </a:pPr>
            <a:r>
              <a:rPr lang="en-US" altLang="en-US" sz="800" dirty="0">
                <a:cs typeface="Geneva" pitchFamily="126" charset="-128"/>
              </a:rPr>
              <a:t>poor memory,</a:t>
            </a:r>
          </a:p>
          <a:p>
            <a:pPr>
              <a:lnSpc>
                <a:spcPct val="80000"/>
              </a:lnSpc>
            </a:pPr>
            <a:r>
              <a:rPr lang="en-US" altLang="en-US" sz="800" dirty="0">
                <a:cs typeface="Geneva" pitchFamily="126" charset="-128"/>
              </a:rPr>
              <a:t>difficulty following directions,</a:t>
            </a:r>
          </a:p>
          <a:p>
            <a:pPr>
              <a:lnSpc>
                <a:spcPct val="80000"/>
              </a:lnSpc>
            </a:pPr>
            <a:r>
              <a:rPr lang="en-US" altLang="en-US" sz="800" dirty="0">
                <a:cs typeface="Geneva" pitchFamily="126" charset="-128"/>
              </a:rPr>
              <a:t>inability to discriminate between/among letters, numerals, or sounds,</a:t>
            </a:r>
          </a:p>
          <a:p>
            <a:pPr>
              <a:lnSpc>
                <a:spcPct val="80000"/>
              </a:lnSpc>
            </a:pPr>
            <a:r>
              <a:rPr lang="en-US" altLang="en-US" sz="800" dirty="0">
                <a:cs typeface="Geneva" pitchFamily="126" charset="-128"/>
              </a:rPr>
              <a:t>poor reading and/or writing ability,</a:t>
            </a:r>
          </a:p>
          <a:p>
            <a:pPr>
              <a:lnSpc>
                <a:spcPct val="80000"/>
              </a:lnSpc>
            </a:pPr>
            <a:r>
              <a:rPr lang="en-US" altLang="en-US" sz="800" dirty="0">
                <a:cs typeface="Geneva" pitchFamily="126" charset="-128"/>
              </a:rPr>
              <a:t>eye-hand coordination problems; poorly coordinated,</a:t>
            </a:r>
          </a:p>
          <a:p>
            <a:pPr>
              <a:lnSpc>
                <a:spcPct val="80000"/>
              </a:lnSpc>
            </a:pPr>
            <a:r>
              <a:rPr lang="en-US" altLang="en-US" sz="800" dirty="0">
                <a:cs typeface="Geneva" pitchFamily="126" charset="-128"/>
              </a:rPr>
              <a:t>difficulties with sequencing, and/or</a:t>
            </a:r>
          </a:p>
          <a:p>
            <a:pPr>
              <a:lnSpc>
                <a:spcPct val="80000"/>
              </a:lnSpc>
            </a:pPr>
            <a:r>
              <a:rPr lang="en-US" altLang="en-US" sz="800" dirty="0">
                <a:cs typeface="Geneva" pitchFamily="126" charset="-128"/>
              </a:rPr>
              <a:t>disorganization and other sensory difficulties.</a:t>
            </a:r>
          </a:p>
          <a:p>
            <a:pPr>
              <a:lnSpc>
                <a:spcPct val="80000"/>
              </a:lnSpc>
            </a:pPr>
            <a:r>
              <a:rPr lang="en-US" altLang="en-US" sz="800" dirty="0">
                <a:cs typeface="Geneva" pitchFamily="126" charset="-128"/>
              </a:rPr>
              <a:t>Other characteristics that may be present:</a:t>
            </a:r>
          </a:p>
          <a:p>
            <a:pPr>
              <a:lnSpc>
                <a:spcPct val="80000"/>
              </a:lnSpc>
            </a:pPr>
            <a:endParaRPr lang="en-US" altLang="en-US" sz="800" dirty="0">
              <a:cs typeface="Geneva" pitchFamily="126" charset="-128"/>
            </a:endParaRPr>
          </a:p>
          <a:p>
            <a:pPr>
              <a:lnSpc>
                <a:spcPct val="80000"/>
              </a:lnSpc>
            </a:pPr>
            <a:r>
              <a:rPr lang="en-US" altLang="en-US" sz="800" dirty="0">
                <a:cs typeface="Geneva" pitchFamily="126" charset="-128"/>
              </a:rPr>
              <a:t>performs differently from day to day,</a:t>
            </a:r>
          </a:p>
          <a:p>
            <a:pPr defTabSz="966526">
              <a:lnSpc>
                <a:spcPct val="80000"/>
              </a:lnSpc>
              <a:defRPr/>
            </a:pPr>
            <a:r>
              <a:rPr lang="en-US" altLang="en-US" sz="800" dirty="0">
                <a:cs typeface="Geneva" pitchFamily="126" charset="-128"/>
              </a:rPr>
              <a:t>says one thing, means another </a:t>
            </a:r>
            <a:r>
              <a:rPr lang="en-US" altLang="en-US" sz="800" dirty="0">
                <a:cs typeface="Geneva" pitchFamily="126" charset="-128"/>
                <a:sym typeface="Wingdings" panose="05000000000000000000" pitchFamily="2" charset="2"/>
              </a:rPr>
              <a:t> </a:t>
            </a:r>
            <a:r>
              <a:rPr lang="en-US" altLang="en-US" sz="800" dirty="0">
                <a:cs typeface="Geneva" pitchFamily="126" charset="-128"/>
              </a:rPr>
              <a:t>responds inappropriately in many instances,</a:t>
            </a:r>
          </a:p>
          <a:p>
            <a:pPr>
              <a:lnSpc>
                <a:spcPct val="80000"/>
              </a:lnSpc>
            </a:pPr>
            <a:r>
              <a:rPr lang="en-US" altLang="en-US" sz="800" dirty="0">
                <a:cs typeface="Geneva" pitchFamily="126" charset="-128"/>
              </a:rPr>
              <a:t>distractible, restless, impulsive,</a:t>
            </a:r>
          </a:p>
          <a:p>
            <a:pPr>
              <a:lnSpc>
                <a:spcPct val="80000"/>
              </a:lnSpc>
            </a:pPr>
            <a:r>
              <a:rPr lang="en-US" altLang="en-US" sz="800" dirty="0">
                <a:cs typeface="Geneva" pitchFamily="126" charset="-128"/>
              </a:rPr>
              <a:t>doesn’t adjust well to change,</a:t>
            </a:r>
          </a:p>
          <a:p>
            <a:pPr>
              <a:lnSpc>
                <a:spcPct val="80000"/>
              </a:lnSpc>
            </a:pPr>
            <a:r>
              <a:rPr lang="en-US" altLang="en-US" sz="800" dirty="0">
                <a:cs typeface="Geneva" pitchFamily="126" charset="-128"/>
              </a:rPr>
              <a:t>difficulty listening and remembering,</a:t>
            </a:r>
          </a:p>
          <a:p>
            <a:pPr>
              <a:lnSpc>
                <a:spcPct val="80000"/>
              </a:lnSpc>
            </a:pPr>
            <a:endParaRPr lang="en-US" altLang="en-US" sz="800" dirty="0">
              <a:cs typeface="Geneva" pitchFamily="126" charset="-128"/>
            </a:endParaRPr>
          </a:p>
          <a:p>
            <a:pPr>
              <a:lnSpc>
                <a:spcPct val="80000"/>
              </a:lnSpc>
            </a:pPr>
            <a:r>
              <a:rPr lang="en-US" altLang="en-US" sz="800" dirty="0">
                <a:cs typeface="Geneva" pitchFamily="126" charset="-128"/>
              </a:rPr>
              <a:t>difficulty telling time and knowing right from left,</a:t>
            </a:r>
          </a:p>
          <a:p>
            <a:pPr>
              <a:lnSpc>
                <a:spcPct val="80000"/>
              </a:lnSpc>
            </a:pPr>
            <a:r>
              <a:rPr lang="en-US" altLang="en-US" sz="800" dirty="0">
                <a:cs typeface="Geneva" pitchFamily="126" charset="-128"/>
              </a:rPr>
              <a:t>difficulty sounding out words,</a:t>
            </a:r>
          </a:p>
          <a:p>
            <a:pPr>
              <a:lnSpc>
                <a:spcPct val="80000"/>
              </a:lnSpc>
            </a:pPr>
            <a:r>
              <a:rPr lang="en-US" altLang="en-US" sz="800" dirty="0">
                <a:cs typeface="Geneva" pitchFamily="126" charset="-128"/>
              </a:rPr>
              <a:t>reverses letters,</a:t>
            </a:r>
          </a:p>
          <a:p>
            <a:pPr>
              <a:lnSpc>
                <a:spcPct val="80000"/>
              </a:lnSpc>
            </a:pPr>
            <a:r>
              <a:rPr lang="en-US" altLang="en-US" sz="800" dirty="0">
                <a:cs typeface="Geneva" pitchFamily="126" charset="-128"/>
              </a:rPr>
              <a:t>places letters in incorrect sequence,</a:t>
            </a:r>
          </a:p>
          <a:p>
            <a:pPr>
              <a:lnSpc>
                <a:spcPct val="80000"/>
              </a:lnSpc>
            </a:pPr>
            <a:r>
              <a:rPr lang="en-US" altLang="en-US" sz="800" dirty="0">
                <a:cs typeface="Geneva" pitchFamily="126" charset="-128"/>
              </a:rPr>
              <a:t>difficulty understanding words or concepts, and/or</a:t>
            </a:r>
          </a:p>
          <a:p>
            <a:pPr>
              <a:lnSpc>
                <a:spcPct val="80000"/>
              </a:lnSpc>
            </a:pPr>
            <a:r>
              <a:rPr lang="en-US" altLang="en-US" sz="800" dirty="0">
                <a:cs typeface="Geneva" pitchFamily="126" charset="-128"/>
              </a:rPr>
              <a:t>delayed speech development; immature speech. </a:t>
            </a:r>
          </a:p>
          <a:p>
            <a:pPr>
              <a:lnSpc>
                <a:spcPct val="80000"/>
              </a:lnSpc>
            </a:pPr>
            <a:endParaRPr lang="en-US" altLang="en-US" sz="800" dirty="0">
              <a:cs typeface="Geneva" pitchFamily="126" charset="-128"/>
            </a:endParaRPr>
          </a:p>
          <a:p>
            <a:r>
              <a:rPr lang="en-US" sz="800" dirty="0"/>
              <a:t>From: http://ldx.sagepub.com/content/46/1/43.long (</a:t>
            </a:r>
            <a:r>
              <a:rPr lang="fr-FR" sz="800" dirty="0" err="1"/>
              <a:t>DuPaul</a:t>
            </a:r>
            <a:r>
              <a:rPr lang="fr-FR" sz="800" dirty="0"/>
              <a:t>, et al., 2013. DOI: 10.1177/0022219412464351)</a:t>
            </a:r>
            <a:endParaRPr lang="en-US" sz="800" dirty="0"/>
          </a:p>
          <a:p>
            <a:r>
              <a:rPr lang="en-US" sz="800" dirty="0"/>
              <a:t>“The prevalence of ADHD among students with LD in these samples is roughly 7 times higher than the prevalence of ADHD in the general population, which is approximately 5% (</a:t>
            </a:r>
            <a:r>
              <a:rPr lang="en-US" sz="800" dirty="0" err="1"/>
              <a:t>Polanczyk</a:t>
            </a:r>
            <a:r>
              <a:rPr lang="en-US" sz="800" dirty="0"/>
              <a:t>, Silva de Lima, </a:t>
            </a:r>
            <a:r>
              <a:rPr lang="en-US" sz="800" dirty="0" err="1"/>
              <a:t>Lessa</a:t>
            </a:r>
            <a:r>
              <a:rPr lang="en-US" sz="800" dirty="0"/>
              <a:t> </a:t>
            </a:r>
            <a:r>
              <a:rPr lang="en-US" sz="800" dirty="0" err="1"/>
              <a:t>Horta</a:t>
            </a:r>
            <a:r>
              <a:rPr lang="en-US" sz="800" dirty="0"/>
              <a:t>,</a:t>
            </a:r>
          </a:p>
          <a:p>
            <a:r>
              <a:rPr lang="en-US" sz="800" dirty="0" err="1"/>
              <a:t>Biederman</a:t>
            </a:r>
            <a:r>
              <a:rPr lang="en-US" sz="800" dirty="0"/>
              <a:t>, &amp; Rohde, 2007)”</a:t>
            </a:r>
          </a:p>
          <a:p>
            <a:endParaRPr lang="en-US" sz="800" dirty="0"/>
          </a:p>
          <a:p>
            <a:r>
              <a:rPr lang="en-US" sz="800" dirty="0"/>
              <a:t>“One promising hypothesis is that ADHD and reading disabilities share a common, biological etiology that is based in</a:t>
            </a:r>
          </a:p>
          <a:p>
            <a:r>
              <a:rPr lang="en-US" sz="800" dirty="0"/>
              <a:t>a genetic predisposition to both disorders (</a:t>
            </a:r>
            <a:r>
              <a:rPr lang="en-US" sz="800" dirty="0" err="1"/>
              <a:t>Willcutt</a:t>
            </a:r>
            <a:r>
              <a:rPr lang="en-US" sz="800" dirty="0"/>
              <a:t> et al.,2005). Recent studies have identified specific alleles that</a:t>
            </a:r>
          </a:p>
          <a:p>
            <a:r>
              <a:rPr lang="en-US" sz="800" dirty="0"/>
              <a:t>may be associated with increased risk for both ADHD and reading disability (RD; </a:t>
            </a:r>
            <a:r>
              <a:rPr lang="en-US" sz="800" dirty="0" err="1"/>
              <a:t>Willcutt</a:t>
            </a:r>
            <a:r>
              <a:rPr lang="en-US" sz="800" dirty="0"/>
              <a:t> et al., 2002), and a genetic</a:t>
            </a:r>
          </a:p>
          <a:p>
            <a:r>
              <a:rPr lang="en-US" sz="800" dirty="0"/>
              <a:t>link between symptoms of ADHD and academic achievement has also been supported by twin studies (</a:t>
            </a:r>
            <a:r>
              <a:rPr lang="en-US" sz="800" dirty="0" err="1"/>
              <a:t>Saudino</a:t>
            </a:r>
            <a:r>
              <a:rPr lang="en-US" sz="800" dirty="0"/>
              <a:t> &amp;</a:t>
            </a:r>
          </a:p>
          <a:p>
            <a:r>
              <a:rPr lang="en-US" sz="800" dirty="0" err="1"/>
              <a:t>Plomin</a:t>
            </a:r>
            <a:r>
              <a:rPr lang="en-US" sz="800" dirty="0"/>
              <a:t>, 2007). Based on this hypothesis, individuals with ADHD only, RD only, and ADHD plus RD would share</a:t>
            </a:r>
          </a:p>
          <a:p>
            <a:r>
              <a:rPr lang="en-US" sz="800" dirty="0"/>
              <a:t>some neuropsychological functioning deficits, a hypothesis supported by the results of </a:t>
            </a:r>
            <a:r>
              <a:rPr lang="en-US" sz="800" dirty="0" err="1"/>
              <a:t>Willcutt</a:t>
            </a:r>
            <a:r>
              <a:rPr lang="en-US" sz="800" dirty="0"/>
              <a:t> and colleagues (2005). It is possible that deficits may be related to working memory and processing speed, as such difficulties are shared across ADHD and LD (</a:t>
            </a:r>
            <a:r>
              <a:rPr lang="en-US" sz="800" dirty="0" err="1"/>
              <a:t>DuPaul</a:t>
            </a:r>
            <a:r>
              <a:rPr lang="en-US" sz="800" dirty="0"/>
              <a:t> &amp; Volpe, 2009).”</a:t>
            </a:r>
          </a:p>
          <a:p>
            <a:pPr>
              <a:lnSpc>
                <a:spcPct val="80000"/>
              </a:lnSpc>
            </a:pPr>
            <a:endParaRPr lang="en-US" altLang="en-US" sz="800" dirty="0">
              <a:cs typeface="Geneva" pitchFamily="126" charset="-128"/>
            </a:endParaRPr>
          </a:p>
          <a:p>
            <a:endParaRPr lang="en-US" dirty="0"/>
          </a:p>
        </p:txBody>
      </p:sp>
      <p:sp>
        <p:nvSpPr>
          <p:cNvPr id="5" name="Date Placeholder 4"/>
          <p:cNvSpPr>
            <a:spLocks noGrp="1"/>
          </p:cNvSpPr>
          <p:nvPr>
            <p:ph type="dt" idx="11"/>
          </p:nvPr>
        </p:nvSpPr>
        <p:spPr/>
        <p:txBody>
          <a:bodyPr/>
          <a:lstStyle/>
          <a:p>
            <a:r>
              <a:rPr lang="en-US" smtClean="0">
                <a:solidFill>
                  <a:prstClr val="black"/>
                </a:solidFill>
              </a:rPr>
              <a:t>1/30/2017</a:t>
            </a:r>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2962533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To summarize – our undergrads with LD have voiced some pretty consistent concerns. </a:t>
            </a:r>
          </a:p>
          <a:p>
            <a:r>
              <a:rPr lang="en-US" sz="1100" dirty="0"/>
              <a:t>They’re concerned about when their professors and TA’s misinterpret their needs regarding classroom accommodations. They continue to worry that others are perceiving their need for additional time, note takers, etc. as a copout or an excuse to get out of things or as a way of taking </a:t>
            </a:r>
            <a:r>
              <a:rPr lang="en-US" sz="1100" dirty="0" smtClean="0"/>
              <a:t>shortcuts</a:t>
            </a:r>
          </a:p>
          <a:p>
            <a:r>
              <a:rPr lang="en-US" sz="1100" dirty="0" smtClean="0"/>
              <a:t>S1644 </a:t>
            </a:r>
            <a:r>
              <a:rPr lang="en-US" sz="1100" dirty="0"/>
              <a:t>(Y4 SM1) “The TAs, they don't really know what's happening about the accommodations per se. That's mainly the professor </a:t>
            </a:r>
            <a:r>
              <a:rPr lang="en-US" sz="1100" dirty="0" err="1"/>
              <a:t>himselves</a:t>
            </a:r>
            <a:r>
              <a:rPr lang="en-US" sz="1100" dirty="0"/>
              <a:t>. Sometimes the TA, they really don't know how to accommodate people—like people or students with disabilities. I always notice that for myself like they may like—especially in a STEM career major like statistics, I'm in really big class sizes where we have all these TAs and they don't really know how to accommodate you. That's been a really, really huge issue on my end for sure.”</a:t>
            </a:r>
          </a:p>
          <a:p>
            <a:endParaRPr lang="en-US" sz="1100" dirty="0"/>
          </a:p>
          <a:p>
            <a:r>
              <a:rPr lang="en-US" sz="1100" dirty="0"/>
              <a:t>Regarding different learning styles, they are concerned that their different learning needs are not able to be addressed by the instructor – both during lectures and with regard to the structure of the class.</a:t>
            </a:r>
          </a:p>
          <a:p>
            <a:pPr defTabSz="966526"/>
            <a:r>
              <a:rPr lang="en-US" sz="1100" dirty="0"/>
              <a:t>S1450 (Y2SM1): That one right over there, having a learning disability is not a cop out or an excuse. That one struck me because I hear that a lot like oh </a:t>
            </a:r>
            <a:r>
              <a:rPr lang="en-US" sz="1100" b="1" dirty="0"/>
              <a:t>you’re just playing the disability card</a:t>
            </a:r>
            <a:r>
              <a:rPr lang="en-US" sz="1100" dirty="0"/>
              <a:t> and things like that. And they’re like </a:t>
            </a:r>
            <a:r>
              <a:rPr lang="en-US" sz="1100" b="1" dirty="0"/>
              <a:t>oh you’re just not trying hard enough and I’m trying, like a lot </a:t>
            </a:r>
            <a:r>
              <a:rPr lang="en-US" sz="1100" dirty="0"/>
              <a:t>and it’s, it’s not a cop out or some excuse.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S1320 (Y2SM1): Actually um, I think the main thing there was having a learning disability is not a cop out or an excuse is actually, um…would be…would, how do I put this, um pretty much it becomes a case of </a:t>
            </a:r>
            <a:r>
              <a:rPr lang="en-US" sz="1100" b="1" dirty="0" smtClean="0"/>
              <a:t>no one knows how hard it is to accommodate me having a learning disability because we all learn in different ways</a:t>
            </a:r>
            <a:r>
              <a:rPr lang="en-US" sz="1100" dirty="0" smtClean="0"/>
              <a:t>.</a:t>
            </a:r>
          </a:p>
          <a:p>
            <a:endParaRPr lang="en-US" sz="1100" dirty="0"/>
          </a:p>
          <a:p>
            <a:r>
              <a:rPr lang="en-US" sz="1100" dirty="0"/>
              <a:t>Regarding health and wellness, students have voiced concerns related to their LD symptoms – specifically how their symptoms can impact the amount of energy that they put into their work </a:t>
            </a:r>
            <a:r>
              <a:rPr lang="en-US" sz="1100" dirty="0">
                <a:sym typeface="Wingdings" panose="05000000000000000000" pitchFamily="2" charset="2"/>
              </a:rPr>
              <a:t> LD symptoms, especially when they flare up and impact things like reading speed, reading compression, memory, and attention,  these symptom flare-ups increase their stress and can cause them to loose sleep, which adds fuel to the symptom flare-ups  vicious cycle where our students end up with low energy and poor concentration/homework/classwork performance.</a:t>
            </a:r>
            <a:endParaRPr lang="en-US" sz="1100" dirty="0"/>
          </a:p>
          <a:p>
            <a:r>
              <a:rPr lang="en-US" sz="1100" dirty="0"/>
              <a:t>S1322 (Y1M6) </a:t>
            </a:r>
            <a:r>
              <a:rPr lang="en-US" dirty="0"/>
              <a:t>I think also </a:t>
            </a:r>
            <a:r>
              <a:rPr lang="en-US" b="1" dirty="0"/>
              <a:t>ADHD can contribute </a:t>
            </a:r>
            <a:r>
              <a:rPr lang="en-US" dirty="0"/>
              <a:t>to that and </a:t>
            </a:r>
            <a:r>
              <a:rPr lang="en-US" b="1" dirty="0"/>
              <a:t>that of course affects my overall health</a:t>
            </a:r>
            <a:r>
              <a:rPr lang="en-US" dirty="0"/>
              <a:t>, it you know makes me more up and down, </a:t>
            </a:r>
            <a:r>
              <a:rPr lang="en-US" b="1" dirty="0"/>
              <a:t>without consistent medication and then when I’m down I don’t want to exercise</a:t>
            </a:r>
            <a:r>
              <a:rPr lang="en-US" dirty="0"/>
              <a:t>. I don’t want to eat right, I want to eat chocolate and lie in bed and stay um, so I think that ADHD can affect me that way. </a:t>
            </a:r>
          </a:p>
          <a:p>
            <a:endParaRPr lang="en-US" dirty="0"/>
          </a:p>
          <a:p>
            <a:endParaRPr lang="en-US" dirty="0"/>
          </a:p>
          <a:p>
            <a:r>
              <a:rPr lang="en-US" sz="1100" dirty="0"/>
              <a:t>Graphic source: https://thumbs.dreamstime.com/t/misunderstanding-18997519.jpg</a:t>
            </a:r>
          </a:p>
          <a:p>
            <a:endParaRPr lang="en-US" sz="1100" dirty="0"/>
          </a:p>
          <a:p>
            <a:r>
              <a:rPr lang="en-US" sz="1100" dirty="0"/>
              <a:t>Not used: </a:t>
            </a:r>
          </a:p>
          <a:p>
            <a:endParaRPr lang="en-US" dirty="0"/>
          </a:p>
          <a:p>
            <a:pPr defTabSz="966526"/>
            <a:r>
              <a:rPr lang="en-US" dirty="0"/>
              <a:t>S1516 (Y3M3): “I’m s1516. My top life stressors are stresses related to accomplishing my long-term career goals. “Will I do well in this class? Will I be able to complete this assigned project and do well on it? Will I be able to go to the graduate schools I’d like to go to and be accepted to the graduate schools I’d like to go to?” My learning disability plays a big role in that, because—especially when it comes to taking tests. I struggle a lot with test-taking. One test where anxiety got the best of me can make a big difference in my long-term career goals. There’s a lot of stress there.”</a:t>
            </a:r>
          </a:p>
          <a:p>
            <a:endParaRPr lang="en-US" dirty="0"/>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833707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these concerns mean for advisors?</a:t>
            </a:r>
          </a:p>
          <a:p>
            <a:endParaRPr lang="en-US" dirty="0"/>
          </a:p>
          <a:p>
            <a:pPr defTabSz="966526"/>
            <a:r>
              <a:rPr lang="en-US" dirty="0" smtClean="0"/>
              <a:t>Graphic source: http://clipartix.com/wp-content/uploads/2016/08/Questions-question-clipart-clipart-kid.jpg</a:t>
            </a:r>
          </a:p>
          <a:p>
            <a:endParaRPr lang="en-US" dirty="0"/>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833707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undergrads also told us some things about what motivates them:</a:t>
            </a:r>
          </a:p>
          <a:p>
            <a:r>
              <a:rPr lang="en-US" dirty="0" smtClean="0"/>
              <a:t>Supports from external sources such as their mentors within the CS3LD project</a:t>
            </a:r>
            <a:r>
              <a:rPr lang="en-US" baseline="0" dirty="0" smtClean="0"/>
              <a:t> and instructors they perceived to be helpful, friendly and caring or at least interested in them as an individual </a:t>
            </a:r>
            <a:r>
              <a:rPr lang="en-US" baseline="0" dirty="0" smtClean="0">
                <a:sym typeface="Wingdings" panose="05000000000000000000" pitchFamily="2" charset="2"/>
              </a:rPr>
              <a:t> these supports are so important for our students </a:t>
            </a:r>
            <a:endParaRPr lang="en-US" dirty="0" smtClean="0"/>
          </a:p>
          <a:p>
            <a:r>
              <a:rPr lang="en-US" dirty="0" smtClean="0"/>
              <a:t>S1306:   "Students with LD needs to have positivity around them at all times. </a:t>
            </a:r>
            <a:r>
              <a:rPr lang="en-US" b="1" dirty="0" smtClean="0"/>
              <a:t>Positive support is a major motivation and will be that extra support we need to succeed</a:t>
            </a:r>
            <a:r>
              <a:rPr lang="en-US" dirty="0" smtClean="0"/>
              <a:t>.”</a:t>
            </a:r>
          </a:p>
          <a:p>
            <a:endParaRPr lang="en-US" dirty="0" smtClean="0"/>
          </a:p>
          <a:p>
            <a:r>
              <a:rPr lang="en-US" dirty="0" smtClean="0"/>
              <a:t>Our students also talked</a:t>
            </a:r>
            <a:r>
              <a:rPr lang="en-US" baseline="0" dirty="0" smtClean="0"/>
              <a:t> about the critical importance of believing in themselves – in the fact that they are smart, even though things might be difficult for them to learn or that they learn differently from others. One student talked about how he needs to dig deep and remind himself of his abilities when he come up against his tendency for procrastination</a:t>
            </a:r>
            <a:endParaRPr lang="en-US" dirty="0"/>
          </a:p>
          <a:p>
            <a:r>
              <a:rPr lang="en-US" dirty="0"/>
              <a:t>S1638 (Y4M2): “The only issue is one of the biggest problems that I run into with procrastination is </a:t>
            </a:r>
            <a:r>
              <a:rPr lang="en-US" b="1" dirty="0"/>
              <a:t>a lot of my motivation comes from my own feelings of self worth, and how well I feel like I get along with society, and for me, because my LD is a little bit more of a social disability</a:t>
            </a:r>
            <a:r>
              <a:rPr lang="en-US" dirty="0"/>
              <a:t> as well, sometimes it hits me pretty hard when I’m trying to fit in and then I realize, oh, I have all these other commitments.”</a:t>
            </a:r>
          </a:p>
          <a:p>
            <a:endParaRPr lang="en-US" dirty="0"/>
          </a:p>
          <a:p>
            <a:pPr defTabSz="966526"/>
            <a:r>
              <a:rPr lang="en-US" dirty="0"/>
              <a:t>While not always a positive form of motivation, our undergrads very much feel the pressures related to keeping up with their peers – especially in light of how things related to the classroom take so much longer for them because of the LD. </a:t>
            </a:r>
          </a:p>
          <a:p>
            <a:pPr defTabSz="966526"/>
            <a:r>
              <a:rPr lang="en-US" dirty="0"/>
              <a:t>S1526 (Y4M2) : One of my stressors is trying to keep up with the caliber of other students and how they’re able to do so much more because they have that extra time. Whereas, I have my extra time for my classes. That feeds into my daytime, and that time they can use effectively for clubs and stuff like that. That stresses me out because</a:t>
            </a:r>
            <a:r>
              <a:rPr lang="en-US" b="1" dirty="0"/>
              <a:t> </a:t>
            </a:r>
            <a:r>
              <a:rPr lang="en-US" dirty="0"/>
              <a:t>I have to be just as active as them and have just as many clubs and just as good grades and all of that, as well, when I have less time to get it done.</a:t>
            </a:r>
            <a:endParaRPr lang="en-US" b="0" dirty="0" smtClean="0"/>
          </a:p>
          <a:p>
            <a:endParaRPr lang="en-US" dirty="0"/>
          </a:p>
          <a:p>
            <a:pPr defTabSz="966526">
              <a:defRPr/>
            </a:pPr>
            <a:endParaRPr lang="en-US" dirty="0"/>
          </a:p>
          <a:p>
            <a:pPr defTabSz="966526">
              <a:defRPr/>
            </a:pPr>
            <a:r>
              <a:rPr lang="en-US" dirty="0"/>
              <a:t>Graphic from: http://www.clipartbest.com/cliparts/pi5/ozd/pi5ozdKkT.gif</a:t>
            </a:r>
          </a:p>
          <a:p>
            <a:pPr defTabSz="966526">
              <a:defRPr/>
            </a:pPr>
            <a:endParaRPr lang="en-US" dirty="0"/>
          </a:p>
          <a:p>
            <a:pPr defTabSz="966526">
              <a:defRPr/>
            </a:pPr>
            <a:r>
              <a:rPr lang="en-US" dirty="0"/>
              <a:t>Didn’t use: related to motivators</a:t>
            </a:r>
          </a:p>
          <a:p>
            <a:pPr defTabSz="966526">
              <a:defRPr/>
            </a:pPr>
            <a:r>
              <a:rPr lang="en-US" dirty="0"/>
              <a:t>S1434 (Y3M8): “The only reason I ended up in one of the projects I’m in now is because my mentor suggested it to me.”</a:t>
            </a:r>
          </a:p>
          <a:p>
            <a:pPr defTabSz="966526">
              <a:defRPr/>
            </a:pPr>
            <a:endParaRPr lang="en-US" dirty="0"/>
          </a:p>
          <a:p>
            <a:pPr defTabSz="966526">
              <a:defRPr/>
            </a:pPr>
            <a:r>
              <a:rPr lang="en-US" dirty="0"/>
              <a:t>S1526 (Y4M2) : I’m S1526. One of my stressors is trying to keep up with the caliber of other students and how they’re able to do so much more because they have that extra time. Whereas, I have my extra time for my classes. That feeds into my daytime, and that time they can use effectively for clubs and stuff like that. That stresses me out because</a:t>
            </a:r>
            <a:r>
              <a:rPr lang="en-US" b="1" dirty="0"/>
              <a:t> </a:t>
            </a:r>
            <a:r>
              <a:rPr lang="en-US" dirty="0"/>
              <a:t>I have to be just as active as them and have just as many clubs and just as good grades and all of that, as well, when I have less time to get it done.</a:t>
            </a:r>
            <a:endParaRPr lang="en-US" b="0" dirty="0" smtClean="0"/>
          </a:p>
          <a:p>
            <a:pPr defTabSz="966526">
              <a:defRPr/>
            </a:pPr>
            <a:endParaRPr lang="en-US" dirty="0"/>
          </a:p>
          <a:p>
            <a:pPr defTabSz="966526">
              <a:defRPr/>
            </a:pPr>
            <a:r>
              <a:rPr lang="en-US" dirty="0"/>
              <a:t>S1518 (Y4M2): “Competitiveness of career path and not knowing whether </a:t>
            </a:r>
            <a:r>
              <a:rPr lang="en-US" b="1" dirty="0"/>
              <a:t>I need to do more to prove myself than others and/or to compensate for the history of medical withdrawals and time out of college.”</a:t>
            </a:r>
          </a:p>
          <a:p>
            <a:endParaRPr lang="en-US" dirty="0" smtClean="0"/>
          </a:p>
          <a:p>
            <a:r>
              <a:rPr lang="en-US" dirty="0" smtClean="0"/>
              <a:t>S1642 </a:t>
            </a:r>
            <a:r>
              <a:rPr lang="en-US" dirty="0"/>
              <a:t>(Y4M2)</a:t>
            </a:r>
            <a:r>
              <a:rPr lang="en-US" dirty="0" smtClean="0"/>
              <a:t>: </a:t>
            </a:r>
            <a:r>
              <a:rPr lang="en-US" dirty="0"/>
              <a:t>Hi, I’m S1642. I guess my biggest stressor is just health, </a:t>
            </a:r>
            <a:r>
              <a:rPr lang="en-US" dirty="0" err="1"/>
              <a:t>cuz</a:t>
            </a:r>
            <a:r>
              <a:rPr lang="en-US" dirty="0"/>
              <a:t> I’ve been </a:t>
            </a:r>
            <a:r>
              <a:rPr lang="en-US" dirty="0" err="1"/>
              <a:t>insomniatic</a:t>
            </a:r>
            <a:r>
              <a:rPr lang="en-US" dirty="0"/>
              <a:t> for half of my life. I make a weekly schedule that’s pretty in-depth, but I can’t always execute it </a:t>
            </a:r>
            <a:r>
              <a:rPr lang="en-US" dirty="0" err="1"/>
              <a:t>cuz</a:t>
            </a:r>
            <a:r>
              <a:rPr lang="en-US" dirty="0"/>
              <a:t> I don’t have the energy to do that. Plus, I still kind of have a poor internal locus of control and I need more external factors. Like, “Oh God, if I</a:t>
            </a:r>
          </a:p>
          <a:p>
            <a:r>
              <a:rPr lang="en-US" dirty="0"/>
              <a:t>don’t do this I’m </a:t>
            </a:r>
            <a:r>
              <a:rPr lang="en-US" dirty="0" err="1"/>
              <a:t>gonna</a:t>
            </a:r>
            <a:r>
              <a:rPr lang="en-US" dirty="0"/>
              <a:t> drop out of school,” to motivate me. I wish I didn’t have to be like pushed to that point, that I could have that Zen that some people seem to have where they magically do work. I’m sure that’s not how it is, but that’s how it feels.</a:t>
            </a:r>
          </a:p>
          <a:p>
            <a:pPr defTabSz="966526">
              <a:defRPr/>
            </a:pPr>
            <a:endParaRPr lang="en-US" dirty="0"/>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1809664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en-US" dirty="0">
                <a:ea typeface="Calibri"/>
                <a:cs typeface="Times New Roman"/>
              </a:rPr>
              <a:t>Quotes from Mentors Y4M3: </a:t>
            </a:r>
          </a:p>
          <a:p>
            <a:pPr>
              <a:lnSpc>
                <a:spcPct val="115000"/>
              </a:lnSpc>
              <a:spcAft>
                <a:spcPts val="1057"/>
              </a:spcAft>
            </a:pPr>
            <a:endParaRPr lang="en-US" dirty="0">
              <a:ea typeface="Calibri"/>
              <a:cs typeface="Times New Roman"/>
            </a:endParaRPr>
          </a:p>
          <a:p>
            <a:pPr>
              <a:lnSpc>
                <a:spcPct val="115000"/>
              </a:lnSpc>
              <a:spcAft>
                <a:spcPts val="1057"/>
              </a:spcAft>
            </a:pPr>
            <a:r>
              <a:rPr lang="en-US" dirty="0">
                <a:ea typeface="Calibri"/>
                <a:cs typeface="Times New Roman"/>
              </a:rPr>
              <a:t>(50:00) </a:t>
            </a:r>
            <a:r>
              <a:rPr lang="en-US" dirty="0">
                <a:solidFill>
                  <a:srgbClr val="002060"/>
                </a:solidFill>
                <a:ea typeface="Calibri"/>
                <a:cs typeface="Times New Roman"/>
              </a:rPr>
              <a:t>“For mechanical and aerospace engineering in undergrad, I only saw an advisor once but because they had a really nice sheet that listed the recommended order in which you take classes. They had a nice table of the </a:t>
            </a:r>
            <a:r>
              <a:rPr lang="en-US" b="1" dirty="0">
                <a:solidFill>
                  <a:srgbClr val="002060"/>
                </a:solidFill>
                <a:ea typeface="Calibri"/>
                <a:cs typeface="Times New Roman"/>
              </a:rPr>
              <a:t>course number, what semester it was offered: fall, spring, or summer so that way  you knew when it was, the name of the course, the prerequisites and co-requisites</a:t>
            </a:r>
            <a:r>
              <a:rPr lang="en-US" dirty="0">
                <a:solidFill>
                  <a:srgbClr val="002060"/>
                </a:solidFill>
                <a:ea typeface="Calibri"/>
                <a:cs typeface="Times New Roman"/>
              </a:rPr>
              <a:t>, like all on one sheet and then where you had space for your technical electives. On the back side were all the courses that were eligible for your tech classes. The only thing you were really accountable for was to check if you had the pre-</a:t>
            </a:r>
            <a:r>
              <a:rPr lang="en-US" dirty="0" err="1">
                <a:solidFill>
                  <a:srgbClr val="002060"/>
                </a:solidFill>
                <a:ea typeface="Calibri"/>
                <a:cs typeface="Times New Roman"/>
              </a:rPr>
              <a:t>reqs</a:t>
            </a:r>
            <a:r>
              <a:rPr lang="en-US" dirty="0">
                <a:solidFill>
                  <a:srgbClr val="002060"/>
                </a:solidFill>
                <a:ea typeface="Calibri"/>
                <a:cs typeface="Times New Roman"/>
              </a:rPr>
              <a:t> for the tech electives but everything else was in a nice order. In general they had a really nice layout.”</a:t>
            </a:r>
          </a:p>
          <a:p>
            <a:pPr>
              <a:lnSpc>
                <a:spcPct val="115000"/>
              </a:lnSpc>
              <a:spcAft>
                <a:spcPts val="1057"/>
              </a:spcAft>
            </a:pPr>
            <a:endParaRPr lang="en-US" dirty="0">
              <a:ea typeface="Calibri"/>
              <a:cs typeface="Times New Roman"/>
            </a:endParaRPr>
          </a:p>
          <a:p>
            <a:pPr>
              <a:lnSpc>
                <a:spcPct val="115000"/>
              </a:lnSpc>
              <a:spcAft>
                <a:spcPts val="1057"/>
              </a:spcAft>
            </a:pPr>
            <a:r>
              <a:rPr lang="en-US" dirty="0">
                <a:ea typeface="Calibri"/>
                <a:cs typeface="Times New Roman"/>
              </a:rPr>
              <a:t>(51:48) </a:t>
            </a:r>
            <a:r>
              <a:rPr lang="en-US" dirty="0">
                <a:solidFill>
                  <a:srgbClr val="002060"/>
                </a:solidFill>
                <a:ea typeface="Calibri"/>
                <a:cs typeface="Times New Roman"/>
              </a:rPr>
              <a:t>“</a:t>
            </a:r>
            <a:r>
              <a:rPr lang="en-US" b="1" dirty="0">
                <a:solidFill>
                  <a:srgbClr val="002060"/>
                </a:solidFill>
                <a:ea typeface="Calibri"/>
                <a:cs typeface="Times New Roman"/>
              </a:rPr>
              <a:t>there’s only so many ways you can take the core classes, if there are co and prerequisites, and having at least one or two different permutations of taking these 5 or 6 classes to graduate and this is how they fit together would help</a:t>
            </a:r>
            <a:r>
              <a:rPr lang="en-US" dirty="0">
                <a:solidFill>
                  <a:srgbClr val="002060"/>
                </a:solidFill>
                <a:ea typeface="Calibri"/>
                <a:cs typeface="Times New Roman"/>
              </a:rPr>
              <a:t>. I don’t feel like it’s that hard. </a:t>
            </a:r>
          </a:p>
          <a:p>
            <a:pPr>
              <a:lnSpc>
                <a:spcPct val="115000"/>
              </a:lnSpc>
              <a:spcAft>
                <a:spcPts val="1057"/>
              </a:spcAft>
            </a:pPr>
            <a:endParaRPr lang="en-US" dirty="0">
              <a:ea typeface="Calibri"/>
              <a:cs typeface="Times New Roman"/>
            </a:endParaRPr>
          </a:p>
          <a:p>
            <a:pPr>
              <a:lnSpc>
                <a:spcPct val="115000"/>
              </a:lnSpc>
              <a:spcAft>
                <a:spcPts val="1057"/>
              </a:spcAft>
            </a:pPr>
            <a:r>
              <a:rPr lang="en-US" dirty="0">
                <a:ea typeface="Calibri"/>
                <a:cs typeface="Times New Roman"/>
              </a:rPr>
              <a:t>52:38 </a:t>
            </a:r>
            <a:r>
              <a:rPr lang="en-US" dirty="0">
                <a:solidFill>
                  <a:srgbClr val="002060"/>
                </a:solidFill>
                <a:ea typeface="Calibri"/>
                <a:cs typeface="Times New Roman"/>
              </a:rPr>
              <a:t>“Another thing that’s nice about the table was the combinations of courses, it also told you fall freshman year, sophomore year because not all classes are taught in the fall and not all in the spring so it also laid that down because that also requires planning on the students’ end. I even struggled with that in undergrad. </a:t>
            </a:r>
            <a:r>
              <a:rPr lang="en-US" b="1" dirty="0">
                <a:solidFill>
                  <a:srgbClr val="002060"/>
                </a:solidFill>
                <a:ea typeface="Calibri"/>
                <a:cs typeface="Times New Roman"/>
              </a:rPr>
              <a:t>The combination of classes is also really nice</a:t>
            </a:r>
            <a:r>
              <a:rPr lang="en-US" dirty="0">
                <a:solidFill>
                  <a:srgbClr val="002060"/>
                </a:solidFill>
                <a:ea typeface="Calibri"/>
                <a:cs typeface="Times New Roman"/>
              </a:rPr>
              <a:t>. My student has asked me several times and again, I have no idea about this, “oh can I take this class, this class, and this class in the same semester or that too much to do?” So the list could help with that.</a:t>
            </a:r>
          </a:p>
          <a:p>
            <a:pPr>
              <a:lnSpc>
                <a:spcPct val="115000"/>
              </a:lnSpc>
              <a:spcAft>
                <a:spcPts val="1057"/>
              </a:spcAft>
            </a:pPr>
            <a:endParaRPr lang="en-US" dirty="0">
              <a:solidFill>
                <a:srgbClr val="002060"/>
              </a:solidFill>
              <a:ea typeface="Calibri"/>
              <a:cs typeface="Times New Roman"/>
            </a:endParaRPr>
          </a:p>
          <a:p>
            <a:pPr>
              <a:lnSpc>
                <a:spcPct val="115000"/>
              </a:lnSpc>
              <a:spcAft>
                <a:spcPts val="1057"/>
              </a:spcAft>
            </a:pPr>
            <a:r>
              <a:rPr lang="en-US" dirty="0">
                <a:solidFill>
                  <a:srgbClr val="002060"/>
                </a:solidFill>
                <a:ea typeface="Calibri"/>
                <a:cs typeface="Times New Roman"/>
              </a:rPr>
              <a:t>Graphic from: http://www.cliparthut.com/clip-arts/803/class-schedule-clip-art-803275.jpg</a:t>
            </a:r>
            <a:endParaRPr lang="en-US" dirty="0">
              <a:ea typeface="Calibri"/>
              <a:cs typeface="Times New Roman"/>
            </a:endParaRPr>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4245744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en-US" dirty="0">
                <a:ea typeface="Calibri"/>
                <a:cs typeface="Times New Roman"/>
              </a:rPr>
              <a:t>Pass out hard copies of Planning Sheet.</a:t>
            </a:r>
          </a:p>
          <a:p>
            <a:pPr>
              <a:lnSpc>
                <a:spcPct val="115000"/>
              </a:lnSpc>
              <a:spcAft>
                <a:spcPts val="1057"/>
              </a:spcAft>
            </a:pPr>
            <a:r>
              <a:rPr lang="en-US" dirty="0">
                <a:ea typeface="Calibri"/>
                <a:cs typeface="Times New Roman"/>
              </a:rPr>
              <a:t>- Do any of the advisors have any experience in creating visual rubrics?</a:t>
            </a:r>
          </a:p>
          <a:p>
            <a:pPr>
              <a:lnSpc>
                <a:spcPct val="115000"/>
              </a:lnSpc>
              <a:spcAft>
                <a:spcPts val="1057"/>
              </a:spcAft>
            </a:pPr>
            <a:endParaRPr lang="en-US" dirty="0">
              <a:ea typeface="Calibri"/>
              <a:cs typeface="Times New Roman"/>
            </a:endParaRPr>
          </a:p>
          <a:p>
            <a:pPr>
              <a:lnSpc>
                <a:spcPct val="115000"/>
              </a:lnSpc>
              <a:spcAft>
                <a:spcPts val="1057"/>
              </a:spcAft>
            </a:pPr>
            <a:r>
              <a:rPr lang="en-US" dirty="0">
                <a:ea typeface="Calibri"/>
                <a:cs typeface="Times New Roman"/>
              </a:rPr>
              <a:t>Table from UF’s Aerospace Engineering Advising Website</a:t>
            </a:r>
          </a:p>
          <a:p>
            <a:pPr>
              <a:lnSpc>
                <a:spcPct val="115000"/>
              </a:lnSpc>
              <a:spcAft>
                <a:spcPts val="1057"/>
              </a:spcAft>
            </a:pPr>
            <a:endParaRPr lang="en-US" dirty="0">
              <a:ea typeface="Calibri"/>
              <a:cs typeface="Times New Roman"/>
            </a:endParaRPr>
          </a:p>
          <a:p>
            <a:pPr>
              <a:lnSpc>
                <a:spcPct val="115000"/>
              </a:lnSpc>
              <a:spcAft>
                <a:spcPts val="1057"/>
              </a:spcAft>
            </a:pPr>
            <a:r>
              <a:rPr lang="en-US" dirty="0">
                <a:ea typeface="Calibri"/>
                <a:cs typeface="Times New Roman"/>
              </a:rPr>
              <a:t>Quotes from Mentors Y4M3: </a:t>
            </a:r>
          </a:p>
          <a:p>
            <a:pPr>
              <a:lnSpc>
                <a:spcPct val="115000"/>
              </a:lnSpc>
              <a:spcAft>
                <a:spcPts val="1057"/>
              </a:spcAft>
            </a:pPr>
            <a:endParaRPr lang="en-US" dirty="0">
              <a:ea typeface="Calibri"/>
              <a:cs typeface="Times New Roman"/>
            </a:endParaRPr>
          </a:p>
          <a:p>
            <a:pPr>
              <a:lnSpc>
                <a:spcPct val="115000"/>
              </a:lnSpc>
              <a:spcAft>
                <a:spcPts val="1057"/>
              </a:spcAft>
            </a:pPr>
            <a:r>
              <a:rPr lang="en-US" dirty="0">
                <a:ea typeface="Calibri"/>
                <a:cs typeface="Times New Roman"/>
              </a:rPr>
              <a:t>(50:00) </a:t>
            </a:r>
            <a:r>
              <a:rPr lang="en-US" dirty="0">
                <a:solidFill>
                  <a:srgbClr val="002060"/>
                </a:solidFill>
                <a:ea typeface="Calibri"/>
                <a:cs typeface="Times New Roman"/>
              </a:rPr>
              <a:t>“For mechanical and aerospace engineering in undergrad, I only saw an advisor once but because they had a really nice sheet that listed the recommended order in which you take classes. They had a nice table of the </a:t>
            </a:r>
            <a:r>
              <a:rPr lang="en-US" b="1" dirty="0">
                <a:solidFill>
                  <a:srgbClr val="002060"/>
                </a:solidFill>
                <a:ea typeface="Calibri"/>
                <a:cs typeface="Times New Roman"/>
              </a:rPr>
              <a:t>course number, what semester it was offered: fall, spring, or summer so that way  you knew when it was, the name of the course, the prerequisites and co-requisites</a:t>
            </a:r>
            <a:r>
              <a:rPr lang="en-US" dirty="0">
                <a:solidFill>
                  <a:srgbClr val="002060"/>
                </a:solidFill>
                <a:ea typeface="Calibri"/>
                <a:cs typeface="Times New Roman"/>
              </a:rPr>
              <a:t>, like all on one sheet and then where you had space for your technical electives. On the back side were all the courses that were eligible for your tech classes. The only thing you were really accountable for was to check if you had the pre-</a:t>
            </a:r>
            <a:r>
              <a:rPr lang="en-US" dirty="0" err="1">
                <a:solidFill>
                  <a:srgbClr val="002060"/>
                </a:solidFill>
                <a:ea typeface="Calibri"/>
                <a:cs typeface="Times New Roman"/>
              </a:rPr>
              <a:t>reqs</a:t>
            </a:r>
            <a:r>
              <a:rPr lang="en-US" dirty="0">
                <a:solidFill>
                  <a:srgbClr val="002060"/>
                </a:solidFill>
                <a:ea typeface="Calibri"/>
                <a:cs typeface="Times New Roman"/>
              </a:rPr>
              <a:t> for the tech electives but everything else was in a nice order. In general they had a really nice layout.”</a:t>
            </a:r>
          </a:p>
          <a:p>
            <a:pPr>
              <a:lnSpc>
                <a:spcPct val="115000"/>
              </a:lnSpc>
              <a:spcAft>
                <a:spcPts val="1057"/>
              </a:spcAft>
            </a:pPr>
            <a:endParaRPr lang="en-US" dirty="0">
              <a:ea typeface="Calibri"/>
              <a:cs typeface="Times New Roman"/>
            </a:endParaRPr>
          </a:p>
          <a:p>
            <a:pPr>
              <a:lnSpc>
                <a:spcPct val="115000"/>
              </a:lnSpc>
              <a:spcAft>
                <a:spcPts val="1057"/>
              </a:spcAft>
            </a:pPr>
            <a:r>
              <a:rPr lang="en-US" dirty="0">
                <a:ea typeface="Calibri"/>
                <a:cs typeface="Times New Roman"/>
              </a:rPr>
              <a:t>(51:48) </a:t>
            </a:r>
            <a:r>
              <a:rPr lang="en-US" dirty="0">
                <a:solidFill>
                  <a:srgbClr val="002060"/>
                </a:solidFill>
                <a:ea typeface="Calibri"/>
                <a:cs typeface="Times New Roman"/>
              </a:rPr>
              <a:t>“</a:t>
            </a:r>
            <a:r>
              <a:rPr lang="en-US" b="1" dirty="0">
                <a:solidFill>
                  <a:srgbClr val="002060"/>
                </a:solidFill>
                <a:ea typeface="Calibri"/>
                <a:cs typeface="Times New Roman"/>
              </a:rPr>
              <a:t>there’s only so many ways you can take the core classes, if there are co and prerequisites, and having at least one or two different permutations of taking these 5 or 6 classes to graduate and this is how they fit together would help</a:t>
            </a:r>
            <a:r>
              <a:rPr lang="en-US" dirty="0">
                <a:solidFill>
                  <a:srgbClr val="002060"/>
                </a:solidFill>
                <a:ea typeface="Calibri"/>
                <a:cs typeface="Times New Roman"/>
              </a:rPr>
              <a:t>. I don’t feel like it’s that hard. </a:t>
            </a:r>
          </a:p>
          <a:p>
            <a:pPr>
              <a:lnSpc>
                <a:spcPct val="115000"/>
              </a:lnSpc>
              <a:spcAft>
                <a:spcPts val="1057"/>
              </a:spcAft>
            </a:pPr>
            <a:endParaRPr lang="en-US" dirty="0">
              <a:ea typeface="Calibri"/>
              <a:cs typeface="Times New Roman"/>
            </a:endParaRPr>
          </a:p>
          <a:p>
            <a:pPr>
              <a:lnSpc>
                <a:spcPct val="115000"/>
              </a:lnSpc>
              <a:spcAft>
                <a:spcPts val="1057"/>
              </a:spcAft>
            </a:pPr>
            <a:r>
              <a:rPr lang="en-US" dirty="0">
                <a:ea typeface="Calibri"/>
                <a:cs typeface="Times New Roman"/>
              </a:rPr>
              <a:t>52:38 </a:t>
            </a:r>
            <a:r>
              <a:rPr lang="en-US" dirty="0">
                <a:solidFill>
                  <a:srgbClr val="002060"/>
                </a:solidFill>
                <a:ea typeface="Calibri"/>
                <a:cs typeface="Times New Roman"/>
              </a:rPr>
              <a:t>“Another thing that’s nice about the table was the combinations of courses, it also told you fall freshman year, sophomore year because not all classes are taught in the fall and not all in the spring so it also laid that down because that also requires planning on the students’ end. I even struggled with that in undergrad. </a:t>
            </a:r>
            <a:r>
              <a:rPr lang="en-US" b="1" dirty="0">
                <a:solidFill>
                  <a:srgbClr val="002060"/>
                </a:solidFill>
                <a:ea typeface="Calibri"/>
                <a:cs typeface="Times New Roman"/>
              </a:rPr>
              <a:t>The combination of classes is also really nice</a:t>
            </a:r>
            <a:r>
              <a:rPr lang="en-US" dirty="0">
                <a:solidFill>
                  <a:srgbClr val="002060"/>
                </a:solidFill>
                <a:ea typeface="Calibri"/>
                <a:cs typeface="Times New Roman"/>
              </a:rPr>
              <a:t>. My student has asked me several times and again, I have no idea about this, “oh can I take this class, this class, and this class in the same semester or that too much to do?” So the list could help with that.</a:t>
            </a:r>
          </a:p>
          <a:p>
            <a:pPr>
              <a:lnSpc>
                <a:spcPct val="115000"/>
              </a:lnSpc>
              <a:spcAft>
                <a:spcPts val="1057"/>
              </a:spcAft>
            </a:pPr>
            <a:endParaRPr lang="en-US" dirty="0">
              <a:solidFill>
                <a:srgbClr val="002060"/>
              </a:solidFill>
              <a:ea typeface="Calibri"/>
              <a:cs typeface="Times New Roman"/>
            </a:endParaRPr>
          </a:p>
          <a:p>
            <a:pPr>
              <a:lnSpc>
                <a:spcPct val="115000"/>
              </a:lnSpc>
              <a:spcAft>
                <a:spcPts val="1057"/>
              </a:spcAft>
            </a:pPr>
            <a:r>
              <a:rPr lang="en-US" dirty="0">
                <a:solidFill>
                  <a:srgbClr val="002060"/>
                </a:solidFill>
                <a:ea typeface="Calibri"/>
                <a:cs typeface="Times New Roman"/>
              </a:rPr>
              <a:t>Table Source: http://www.mae.ufl.edu/sites/default/files/PDF/ASE-Curriculum.pdf</a:t>
            </a:r>
          </a:p>
          <a:p>
            <a:pPr>
              <a:lnSpc>
                <a:spcPct val="115000"/>
              </a:lnSpc>
              <a:spcAft>
                <a:spcPts val="1057"/>
              </a:spcAft>
            </a:pPr>
            <a:endParaRPr lang="en-US" dirty="0">
              <a:solidFill>
                <a:srgbClr val="002060"/>
              </a:solidFill>
              <a:ea typeface="Calibri"/>
              <a:cs typeface="Times New Roman"/>
            </a:endParaRPr>
          </a:p>
          <a:p>
            <a:pPr defTabSz="966526">
              <a:lnSpc>
                <a:spcPct val="115000"/>
              </a:lnSpc>
              <a:spcAft>
                <a:spcPts val="1057"/>
              </a:spcAft>
              <a:defRPr/>
            </a:pPr>
            <a:r>
              <a:rPr lang="en-US" dirty="0" smtClean="0"/>
              <a:t>Graphic source: http://clipartix.com/wp-content/uploads/2016/08/Questions-question-clipart-clipart-kid.jpg</a:t>
            </a:r>
          </a:p>
          <a:p>
            <a:pPr>
              <a:lnSpc>
                <a:spcPct val="115000"/>
              </a:lnSpc>
              <a:spcAft>
                <a:spcPts val="1057"/>
              </a:spcAft>
            </a:pPr>
            <a:endParaRPr lang="en-US" dirty="0">
              <a:solidFill>
                <a:srgbClr val="002060"/>
              </a:solidFill>
              <a:ea typeface="Calibri"/>
              <a:cs typeface="Times New Roman"/>
            </a:endParaRPr>
          </a:p>
          <a:p>
            <a:endParaRPr lang="en-US" dirty="0"/>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1641208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3706766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1054492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to take into</a:t>
            </a:r>
            <a:r>
              <a:rPr lang="en-US" baseline="0" dirty="0" smtClean="0"/>
              <a:t> account when working with students</a:t>
            </a:r>
          </a:p>
          <a:p>
            <a:r>
              <a:rPr lang="en-US" baseline="0" dirty="0" smtClean="0"/>
              <a:t>CS3LD research has had an impact on developing implications for advisors and tip sheet</a:t>
            </a:r>
          </a:p>
          <a:p>
            <a:r>
              <a:rPr lang="en-US" baseline="0" dirty="0" smtClean="0"/>
              <a:t>Collaboration between CS3LD, DRC, AAC</a:t>
            </a:r>
            <a:endParaRPr lang="en-US" dirty="0" smtClean="0"/>
          </a:p>
          <a:p>
            <a:endParaRPr lang="en-US" dirty="0"/>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1665676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1548220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26">
              <a:defRPr/>
            </a:pPr>
            <a:r>
              <a:rPr lang="en-US" dirty="0" smtClean="0"/>
              <a:t>Campus</a:t>
            </a:r>
            <a:r>
              <a:rPr lang="en-US" baseline="0" dirty="0" smtClean="0"/>
              <a:t> Map includes: </a:t>
            </a:r>
            <a:r>
              <a:rPr lang="en-US" dirty="0" smtClean="0"/>
              <a:t>ADA Accessibility,</a:t>
            </a:r>
            <a:r>
              <a:rPr lang="en-US" baseline="0" dirty="0" smtClean="0"/>
              <a:t> </a:t>
            </a:r>
            <a:r>
              <a:rPr lang="en-US" dirty="0" smtClean="0"/>
              <a:t>Campus Safety,</a:t>
            </a:r>
            <a:r>
              <a:rPr lang="en-US" baseline="0" dirty="0" smtClean="0"/>
              <a:t> </a:t>
            </a:r>
            <a:r>
              <a:rPr lang="en-US" dirty="0" smtClean="0"/>
              <a:t>Computers &amp; Technology,</a:t>
            </a:r>
            <a:r>
              <a:rPr lang="en-US" baseline="0" dirty="0" smtClean="0"/>
              <a:t> </a:t>
            </a:r>
            <a:r>
              <a:rPr lang="en-US" dirty="0" smtClean="0"/>
              <a:t>Dining,</a:t>
            </a:r>
            <a:r>
              <a:rPr lang="en-US" baseline="0" dirty="0" smtClean="0"/>
              <a:t> </a:t>
            </a:r>
            <a:r>
              <a:rPr lang="en-US" dirty="0" smtClean="0"/>
              <a:t>Historic Resources,</a:t>
            </a:r>
            <a:r>
              <a:rPr lang="en-US" baseline="0" dirty="0" smtClean="0"/>
              <a:t> </a:t>
            </a:r>
            <a:r>
              <a:rPr lang="en-US" dirty="0" smtClean="0"/>
              <a:t>Housing,</a:t>
            </a:r>
            <a:r>
              <a:rPr lang="en-US" baseline="0" dirty="0" smtClean="0"/>
              <a:t> </a:t>
            </a:r>
            <a:r>
              <a:rPr lang="en-US" dirty="0" smtClean="0"/>
              <a:t>Libraries,</a:t>
            </a:r>
            <a:r>
              <a:rPr lang="en-US" baseline="0" dirty="0" smtClean="0"/>
              <a:t> </a:t>
            </a:r>
            <a:r>
              <a:rPr lang="en-US" dirty="0" smtClean="0"/>
              <a:t>Transportation,</a:t>
            </a:r>
            <a:r>
              <a:rPr lang="en-US" baseline="0" dirty="0" smtClean="0"/>
              <a:t> </a:t>
            </a:r>
            <a:r>
              <a:rPr lang="en-US" dirty="0" smtClean="0"/>
              <a:t>Places of Interest,</a:t>
            </a:r>
            <a:r>
              <a:rPr lang="en-US" baseline="0" dirty="0" smtClean="0"/>
              <a:t> </a:t>
            </a:r>
            <a:r>
              <a:rPr lang="en-US" dirty="0" smtClean="0"/>
              <a:t>Recreation &amp; Fitness,</a:t>
            </a:r>
            <a:r>
              <a:rPr lang="en-US" baseline="0" dirty="0" smtClean="0"/>
              <a:t> </a:t>
            </a:r>
            <a:r>
              <a:rPr lang="en-US" dirty="0" smtClean="0"/>
              <a:t>Student Services</a:t>
            </a:r>
            <a:endParaRPr lang="en-US" baseline="0" dirty="0" smtClean="0"/>
          </a:p>
          <a:p>
            <a:pPr defTabSz="966526">
              <a:defRPr/>
            </a:pPr>
            <a:r>
              <a:rPr lang="en-US" baseline="0" dirty="0" smtClean="0"/>
              <a:t>	</a:t>
            </a:r>
            <a:r>
              <a:rPr lang="en-US" b="1" u="sng" baseline="0" dirty="0" smtClean="0"/>
              <a:t>Student Services include: </a:t>
            </a:r>
            <a:r>
              <a:rPr lang="en-US" b="1" dirty="0" smtClean="0"/>
              <a:t>Collegiate Veterans Success Center, Student Health Care Center, Dean of Students Office, Office of the Registrar,</a:t>
            </a:r>
            <a:r>
              <a:rPr lang="en-US" b="1" baseline="0" dirty="0" smtClean="0"/>
              <a:t> </a:t>
            </a:r>
            <a:r>
              <a:rPr lang="en-US" b="1" dirty="0" smtClean="0"/>
              <a:t>The Hub, Field and Fork Food Pantry,</a:t>
            </a:r>
            <a:r>
              <a:rPr lang="en-US" b="1" baseline="0" dirty="0" smtClean="0"/>
              <a:t> </a:t>
            </a:r>
            <a:r>
              <a:rPr lang="en-US" b="1" dirty="0" smtClean="0"/>
              <a:t>Reitz Student Union,</a:t>
            </a:r>
            <a:r>
              <a:rPr lang="en-US" b="1" baseline="0" dirty="0" smtClean="0"/>
              <a:t> </a:t>
            </a:r>
            <a:r>
              <a:rPr lang="en-US" b="1" dirty="0" smtClean="0"/>
              <a:t>UF Bookstore &amp; Welcome Center, Disability Resource Center,</a:t>
            </a:r>
            <a:r>
              <a:rPr lang="en-US" b="1" baseline="0" dirty="0" smtClean="0"/>
              <a:t> </a:t>
            </a:r>
            <a:r>
              <a:rPr lang="en-US" b="1" dirty="0" smtClean="0"/>
              <a:t>University Police Department, Housing Administration, TAPS Transportation and Parking Services, Counseling and Wellness Center</a:t>
            </a:r>
          </a:p>
          <a:p>
            <a:pPr defTabSz="966526">
              <a:defRPr/>
            </a:pPr>
            <a:r>
              <a:rPr lang="en-US" dirty="0"/>
              <a:t>Important to point out to students: under libraries – they list study rooms that can be reserved</a:t>
            </a:r>
          </a:p>
          <a:p>
            <a:pPr defTabSz="966526">
              <a:defRPr/>
            </a:pPr>
            <a:endParaRPr lang="en-US" b="1" dirty="0" smtClean="0"/>
          </a:p>
          <a:p>
            <a:pPr defTabSz="966526">
              <a:defRPr/>
            </a:pPr>
            <a:endParaRPr lang="en-US" b="1" dirty="0" smtClean="0"/>
          </a:p>
          <a:p>
            <a:r>
              <a:rPr lang="en-US" baseline="0" dirty="0" smtClean="0"/>
              <a:t>Pass out physical maps to audience or look at campus map online</a:t>
            </a:r>
          </a:p>
          <a:p>
            <a:endParaRPr lang="en-US" baseline="0" dirty="0" smtClean="0"/>
          </a:p>
          <a:p>
            <a:r>
              <a:rPr lang="en-US" sz="1700" b="1" dirty="0"/>
              <a:t>As an student service providers, what other layers or buildings do you think are resources for students on campus?</a:t>
            </a:r>
          </a:p>
          <a:p>
            <a:r>
              <a:rPr lang="en-US" sz="1700" dirty="0"/>
              <a:t>Our thoughts: 1) Supports for coping &amp; managing stress; 2) Supports for learning &amp; tutoring;  3) quite study spaces (indoor &amp; outdoor)</a:t>
            </a:r>
          </a:p>
          <a:p>
            <a:endParaRPr lang="en-US" sz="1700" dirty="0"/>
          </a:p>
          <a:p>
            <a:endParaRPr lang="en-US" baseline="0" dirty="0" smtClean="0"/>
          </a:p>
          <a:p>
            <a:r>
              <a:rPr lang="en-US" baseline="0" dirty="0" smtClean="0"/>
              <a:t>Our team: take notes on what buildings they point out </a:t>
            </a:r>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207704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of 1,325 students with disabilities registered with the DRC during 5-year period of 2009-2014</a:t>
            </a:r>
          </a:p>
          <a:p>
            <a:r>
              <a:rPr lang="en-US" dirty="0" smtClean="0"/>
              <a:t>- equates to 2.6% of total UF student population</a:t>
            </a:r>
          </a:p>
          <a:p>
            <a:r>
              <a:rPr lang="en-US" dirty="0" smtClean="0"/>
              <a:t>~ 52,000 UF students → 10% = 5200 </a:t>
            </a:r>
          </a:p>
          <a:p>
            <a:endParaRPr lang="en-US" dirty="0" smtClean="0"/>
          </a:p>
          <a:p>
            <a:pPr>
              <a:defRPr/>
            </a:pPr>
            <a:r>
              <a:rPr lang="en-US" altLang="en-US" dirty="0" smtClean="0">
                <a:latin typeface="Arial" panose="020B0604020202020204" pitchFamily="34" charset="0"/>
              </a:rPr>
              <a:t>2015:</a:t>
            </a:r>
            <a:r>
              <a:rPr lang="en-US" altLang="en-US" baseline="0" dirty="0" smtClean="0">
                <a:latin typeface="Arial" panose="020B0604020202020204" pitchFamily="34" charset="0"/>
              </a:rPr>
              <a:t> </a:t>
            </a:r>
            <a:r>
              <a:rPr lang="en-US" altLang="en-US" dirty="0" smtClean="0">
                <a:latin typeface="Arial" panose="020B0604020202020204" pitchFamily="34" charset="0"/>
              </a:rPr>
              <a:t>52500 students at UF; 2016 DRC</a:t>
            </a:r>
            <a:r>
              <a:rPr lang="en-US" altLang="en-US" baseline="0" dirty="0" smtClean="0">
                <a:latin typeface="Arial" panose="020B0604020202020204" pitchFamily="34" charset="0"/>
              </a:rPr>
              <a:t> students</a:t>
            </a: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Percentage by student classification:</a:t>
            </a:r>
          </a:p>
          <a:p>
            <a:pPr>
              <a:defRPr/>
            </a:pPr>
            <a:r>
              <a:rPr lang="en-US" altLang="en-US" dirty="0" smtClean="0">
                <a:latin typeface="Arial" panose="020B0604020202020204" pitchFamily="34" charset="0"/>
              </a:rPr>
              <a:t>	80% 	Undergraduate</a:t>
            </a:r>
          </a:p>
          <a:p>
            <a:pPr>
              <a:defRPr/>
            </a:pPr>
            <a:r>
              <a:rPr lang="en-US" altLang="en-US" dirty="0" smtClean="0">
                <a:latin typeface="Arial" panose="020B0604020202020204" pitchFamily="34" charset="0"/>
              </a:rPr>
              <a:t>	14% 	Graduate</a:t>
            </a:r>
          </a:p>
          <a:p>
            <a:pPr>
              <a:defRPr/>
            </a:pPr>
            <a:r>
              <a:rPr lang="en-US" altLang="en-US" dirty="0" smtClean="0">
                <a:latin typeface="Arial" panose="020B0604020202020204" pitchFamily="34" charset="0"/>
              </a:rPr>
              <a:t>	  6% 	Graduate Professional</a:t>
            </a:r>
          </a:p>
          <a:p>
            <a:endParaRPr lang="en-US" dirty="0" smtClean="0"/>
          </a:p>
          <a:p>
            <a:endParaRPr lang="en-US" dirty="0"/>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796852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source: http://clipartix.com/wp-content/uploads/2016/08/Questions-question-clipart-clipart-kid.jpg</a:t>
            </a:r>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1462584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smtClean="0">
                <a:solidFill>
                  <a:prstClr val="black"/>
                </a:solidFill>
              </a:rPr>
              <a:t>1/30/2017</a:t>
            </a:r>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4283783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Beth!</a:t>
            </a:r>
            <a:endParaRPr lang="en-US" dirty="0"/>
          </a:p>
        </p:txBody>
      </p:sp>
      <p:sp>
        <p:nvSpPr>
          <p:cNvPr id="5" name="Date Placeholder 4"/>
          <p:cNvSpPr>
            <a:spLocks noGrp="1"/>
          </p:cNvSpPr>
          <p:nvPr>
            <p:ph type="dt" idx="11"/>
          </p:nvPr>
        </p:nvSpPr>
        <p:spPr/>
        <p:txBody>
          <a:bodyPr/>
          <a:lstStyle/>
          <a:p>
            <a:r>
              <a:rPr lang="en-US" smtClean="0">
                <a:solidFill>
                  <a:prstClr val="black"/>
                </a:solidFill>
              </a:rPr>
              <a:t>1/30/2017</a:t>
            </a:r>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797742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smtClean="0">
                <a:solidFill>
                  <a:prstClr val="black"/>
                </a:solidFill>
              </a:rPr>
              <a:t>1/30/2017</a:t>
            </a:r>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72691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Infographic from Beth: </a:t>
            </a:r>
          </a:p>
          <a:p>
            <a:pPr marL="181224" indent="-181224">
              <a:buFontTx/>
              <a:buChar char="-"/>
            </a:pPr>
            <a:r>
              <a:rPr lang="en-US" dirty="0" smtClean="0"/>
              <a:t>DRC enrollment has been greatly increasing during the past 5 years</a:t>
            </a:r>
          </a:p>
          <a:p>
            <a:pPr marL="181224" indent="-181224">
              <a:buFontTx/>
              <a:buChar char="-"/>
            </a:pPr>
            <a:r>
              <a:rPr lang="en-US" dirty="0" smtClean="0"/>
              <a:t>Reasons</a:t>
            </a:r>
            <a:r>
              <a:rPr lang="en-US" baseline="0" dirty="0" smtClean="0"/>
              <a:t> including more students entering college with disabilities, better marketing of our office, more outreach events, awareness being raised through CS3LD research, decreasing stigma </a:t>
            </a:r>
            <a:r>
              <a:rPr lang="en-US" baseline="0" smtClean="0"/>
              <a:t>of disability </a:t>
            </a:r>
            <a:endParaRPr lang="en-US" dirty="0"/>
          </a:p>
        </p:txBody>
      </p:sp>
      <p:sp>
        <p:nvSpPr>
          <p:cNvPr id="5" name="Header Placeholder 4"/>
          <p:cNvSpPr>
            <a:spLocks noGrp="1"/>
          </p:cNvSpPr>
          <p:nvPr>
            <p:ph type="hdr" sz="quarter" idx="10"/>
          </p:nvPr>
        </p:nvSpPr>
        <p:spPr/>
        <p:txBody>
          <a:bodyPr/>
          <a:lstStyle/>
          <a:p>
            <a:r>
              <a:rPr lang="en-US" smtClean="0"/>
              <a:t>2017 UF Advising Conference </a:t>
            </a:r>
            <a:endParaRPr lang="en-US"/>
          </a:p>
        </p:txBody>
      </p:sp>
      <p:sp>
        <p:nvSpPr>
          <p:cNvPr id="6" name="Date Placeholder 5"/>
          <p:cNvSpPr>
            <a:spLocks noGrp="1"/>
          </p:cNvSpPr>
          <p:nvPr>
            <p:ph type="dt" idx="11"/>
          </p:nvPr>
        </p:nvSpPr>
        <p:spPr/>
        <p:txBody>
          <a:bodyPr/>
          <a:lstStyle/>
          <a:p>
            <a:r>
              <a:rPr lang="en-US" smtClean="0"/>
              <a:t>1/30/2017</a:t>
            </a:r>
            <a:endParaRPr lang="en-US"/>
          </a:p>
        </p:txBody>
      </p:sp>
    </p:spTree>
    <p:extLst>
      <p:ext uri="{BB962C8B-B14F-4D97-AF65-F5344CB8AC3E}">
        <p14:creationId xmlns:p14="http://schemas.microsoft.com/office/powerpoint/2010/main" val="265381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US" altLang="en-US" sz="1100" dirty="0"/>
              <a:t>“</a:t>
            </a:r>
            <a:r>
              <a:rPr lang="en-US" b="1" dirty="0" smtClean="0"/>
              <a:t>Perceived Self-efficacy.</a:t>
            </a:r>
            <a:r>
              <a:rPr lang="en-US" dirty="0" smtClean="0"/>
              <a:t> Self-efficacy also has emerged as a prominent and influential concept within SCT. Self-efficacy reflects individuals' beliefs about whether they can achieve a given level of successful at a particular task (Bandura, 1997). Students with greater self-efficacy are more confident in their abilities to be successful when compared to their peers with lower self-efficacy. Self-efficacy has proven useful for understanding students' motivation and achievement in academic contexts. Higher levels of perceived self-efficacy have been associated with greater choice, persistence, and with more effective strategy use (</a:t>
            </a:r>
            <a:r>
              <a:rPr lang="en-US" dirty="0" err="1" smtClean="0"/>
              <a:t>Pajares</a:t>
            </a:r>
            <a:r>
              <a:rPr lang="en-US" dirty="0" smtClean="0"/>
              <a:t>, 1996).”</a:t>
            </a:r>
          </a:p>
          <a:p>
            <a:pPr defTabSz="966526">
              <a:defRPr/>
            </a:pPr>
            <a:endParaRPr lang="en-US" dirty="0"/>
          </a:p>
          <a:p>
            <a:pPr defTabSz="966526">
              <a:defRPr/>
            </a:pPr>
            <a:r>
              <a:rPr lang="en-US" dirty="0"/>
              <a:t>Higher levels of perceived self-efficacy have been associated with greater choice, persistence, and with more effective strategy use - </a:t>
            </a:r>
            <a:r>
              <a:rPr lang="en-US" dirty="0" err="1"/>
              <a:t>Pajares</a:t>
            </a:r>
            <a:r>
              <a:rPr lang="en-US" dirty="0"/>
              <a:t>, F. (1996). Self-efficacy beliefs in academic settings. </a:t>
            </a:r>
            <a:r>
              <a:rPr lang="en-US" i="1" dirty="0"/>
              <a:t>Review of educational research</a:t>
            </a:r>
            <a:r>
              <a:rPr lang="en-US" dirty="0"/>
              <a:t>, </a:t>
            </a:r>
            <a:r>
              <a:rPr lang="en-US" i="1" dirty="0"/>
              <a:t>66</a:t>
            </a:r>
            <a:r>
              <a:rPr lang="en-US" dirty="0"/>
              <a:t>(4), 543-578.</a:t>
            </a:r>
          </a:p>
          <a:p>
            <a:endParaRPr lang="en-US" dirty="0" smtClean="0"/>
          </a:p>
          <a:p>
            <a:pPr>
              <a:lnSpc>
                <a:spcPct val="90000"/>
              </a:lnSpc>
              <a:defRPr/>
            </a:pPr>
            <a:endParaRPr lang="en-US" altLang="en-US" dirty="0"/>
          </a:p>
          <a:p>
            <a:pPr>
              <a:lnSpc>
                <a:spcPct val="90000"/>
              </a:lnSpc>
              <a:defRPr/>
            </a:pPr>
            <a:r>
              <a:rPr lang="en-US" altLang="en-US" dirty="0"/>
              <a:t>College students with LD have more difficulty with essential life skills, such as time management, coping with stress, problem solving, and communicating their academic and personal needs to others (</a:t>
            </a:r>
            <a:r>
              <a:rPr lang="en-US" altLang="en-US" dirty="0" err="1"/>
              <a:t>Reiff</a:t>
            </a:r>
            <a:r>
              <a:rPr lang="en-US" altLang="en-US" dirty="0"/>
              <a:t>, </a:t>
            </a:r>
            <a:r>
              <a:rPr lang="en-US" altLang="en-US" dirty="0" err="1"/>
              <a:t>Hatzes</a:t>
            </a:r>
            <a:r>
              <a:rPr lang="en-US" altLang="en-US" dirty="0"/>
              <a:t>, </a:t>
            </a:r>
            <a:r>
              <a:rPr lang="en-US" altLang="en-US" dirty="0" err="1"/>
              <a:t>Bramel</a:t>
            </a:r>
            <a:r>
              <a:rPr lang="en-US" altLang="en-US" dirty="0"/>
              <a:t> &amp; Gibbon, 2001). The emotional well-being of students with LD has been observed to be lower than that of their non-disabled peers (Davis, Nida, </a:t>
            </a:r>
            <a:r>
              <a:rPr lang="en-US" altLang="en-US" dirty="0" err="1"/>
              <a:t>Zlomke</a:t>
            </a:r>
            <a:r>
              <a:rPr lang="en-US" altLang="en-US" dirty="0"/>
              <a:t>, &amp; </a:t>
            </a:r>
            <a:r>
              <a:rPr lang="en-US" altLang="en-US" dirty="0" err="1"/>
              <a:t>Nebel-Schwalm</a:t>
            </a:r>
            <a:r>
              <a:rPr lang="en-US" altLang="en-US" dirty="0"/>
              <a:t>, 2009). Thus, it is essential to improve the academic success of students with LD by providing them with supports to promote health and healthy life skills (Needham, </a:t>
            </a:r>
            <a:r>
              <a:rPr lang="en-US" altLang="en-US" dirty="0" err="1"/>
              <a:t>Crosnoe</a:t>
            </a:r>
            <a:r>
              <a:rPr lang="en-US" altLang="en-US" dirty="0"/>
              <a:t>, &amp; Muller, 2004). Unfortunately, universities rarely provide services tailored to the unique life skills and health needs of students with LD (Reed, Lund-Lucas, &amp; O’Rourke, 2003).</a:t>
            </a:r>
          </a:p>
          <a:p>
            <a:pPr>
              <a:lnSpc>
                <a:spcPct val="90000"/>
              </a:lnSpc>
              <a:defRPr/>
            </a:pPr>
            <a:endParaRPr lang="en-US" altLang="en-US" dirty="0"/>
          </a:p>
          <a:p>
            <a:pPr>
              <a:lnSpc>
                <a:spcPct val="90000"/>
              </a:lnSpc>
              <a:defRPr/>
            </a:pPr>
            <a:r>
              <a:rPr lang="en-US" altLang="en-US" dirty="0" err="1"/>
              <a:t>Reiff</a:t>
            </a:r>
            <a:r>
              <a:rPr lang="en-US" altLang="en-US" dirty="0"/>
              <a:t>, H., </a:t>
            </a:r>
            <a:r>
              <a:rPr lang="en-US" altLang="en-US" dirty="0" err="1"/>
              <a:t>Hatzes</a:t>
            </a:r>
            <a:r>
              <a:rPr lang="en-US" altLang="en-US" dirty="0"/>
              <a:t>, N., </a:t>
            </a:r>
            <a:r>
              <a:rPr lang="en-US" altLang="en-US" dirty="0" err="1"/>
              <a:t>Bramel</a:t>
            </a:r>
            <a:r>
              <a:rPr lang="en-US" altLang="en-US" dirty="0"/>
              <a:t>, M., &amp; Gibbon, T. (2001). The Relation of LD and </a:t>
            </a:r>
          </a:p>
          <a:p>
            <a:pPr>
              <a:lnSpc>
                <a:spcPct val="90000"/>
              </a:lnSpc>
              <a:defRPr/>
            </a:pPr>
            <a:r>
              <a:rPr lang="en-US" altLang="en-US" dirty="0"/>
              <a:t>Gender with Emotional Intelligence in College Students. </a:t>
            </a:r>
            <a:r>
              <a:rPr lang="en-US" altLang="en-US" i="1" dirty="0"/>
              <a:t>Journal of Learning </a:t>
            </a:r>
            <a:endParaRPr lang="en-US" altLang="en-US" dirty="0"/>
          </a:p>
          <a:p>
            <a:pPr>
              <a:lnSpc>
                <a:spcPct val="90000"/>
              </a:lnSpc>
              <a:defRPr/>
            </a:pPr>
            <a:r>
              <a:rPr lang="en-US" altLang="en-US" i="1" dirty="0"/>
              <a:t>Disabilities, </a:t>
            </a:r>
            <a:r>
              <a:rPr lang="en-US" altLang="en-US" dirty="0"/>
              <a:t>34(1), 66-78. </a:t>
            </a:r>
          </a:p>
          <a:p>
            <a:pPr>
              <a:lnSpc>
                <a:spcPct val="90000"/>
              </a:lnSpc>
              <a:defRPr/>
            </a:pPr>
            <a:endParaRPr lang="en-US" altLang="en-US" dirty="0"/>
          </a:p>
          <a:p>
            <a:pPr>
              <a:lnSpc>
                <a:spcPct val="90000"/>
              </a:lnSpc>
              <a:defRPr/>
            </a:pPr>
            <a:r>
              <a:rPr lang="en-US" altLang="en-US" dirty="0"/>
              <a:t>Needham, B., </a:t>
            </a:r>
            <a:r>
              <a:rPr lang="en-US" altLang="en-US" dirty="0" err="1"/>
              <a:t>Crosnoe</a:t>
            </a:r>
            <a:r>
              <a:rPr lang="en-US" altLang="en-US" dirty="0"/>
              <a:t>, R., &amp; Muller, C. (2004). Academic Failure in Secondary School: The Inter-Related Role of Health Problems and Educational Context. </a:t>
            </a:r>
            <a:r>
              <a:rPr lang="en-US" altLang="en-US" i="1" dirty="0"/>
              <a:t>Social Problems</a:t>
            </a:r>
            <a:r>
              <a:rPr lang="en-US" altLang="en-US" dirty="0"/>
              <a:t>, 51(4), 569-586. </a:t>
            </a:r>
          </a:p>
          <a:p>
            <a:pPr>
              <a:lnSpc>
                <a:spcPct val="90000"/>
              </a:lnSpc>
              <a:defRPr/>
            </a:pPr>
            <a:endParaRPr lang="en-US" altLang="en-US" dirty="0"/>
          </a:p>
          <a:p>
            <a:pPr>
              <a:lnSpc>
                <a:spcPct val="90000"/>
              </a:lnSpc>
              <a:defRPr/>
            </a:pPr>
            <a:r>
              <a:rPr lang="en-US" altLang="en-US" dirty="0"/>
              <a:t>Reed, M. J., Lund-Lucas, E., &amp; O’Rourke, K. (2003). Standards of Practice in Postsecondary Special Needs Programming: Student and Administrator </a:t>
            </a:r>
          </a:p>
          <a:p>
            <a:pPr>
              <a:lnSpc>
                <a:spcPct val="90000"/>
              </a:lnSpc>
              <a:defRPr/>
            </a:pPr>
            <a:r>
              <a:rPr lang="en-US" altLang="en-US" dirty="0"/>
              <a:t>Opinion. </a:t>
            </a:r>
            <a:r>
              <a:rPr lang="en-US" altLang="en-US" i="1" dirty="0"/>
              <a:t>Canadian Journal of Higher Education, 33</a:t>
            </a:r>
            <a:r>
              <a:rPr lang="en-US" altLang="en-US" dirty="0"/>
              <a:t>(2), 27-56. </a:t>
            </a:r>
          </a:p>
          <a:p>
            <a:endParaRPr lang="en-US" dirty="0"/>
          </a:p>
        </p:txBody>
      </p:sp>
      <p:sp>
        <p:nvSpPr>
          <p:cNvPr id="5" name="Date Placeholder 4"/>
          <p:cNvSpPr>
            <a:spLocks noGrp="1"/>
          </p:cNvSpPr>
          <p:nvPr>
            <p:ph type="dt" idx="11"/>
          </p:nvPr>
        </p:nvSpPr>
        <p:spPr/>
        <p:txBody>
          <a:bodyPr/>
          <a:lstStyle/>
          <a:p>
            <a:r>
              <a:rPr lang="en-US" smtClean="0">
                <a:solidFill>
                  <a:prstClr val="black"/>
                </a:solidFill>
              </a:rPr>
              <a:t>1/30/2017</a:t>
            </a:r>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385238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r>
              <a:rPr lang="en-US" smtClean="0">
                <a:solidFill>
                  <a:prstClr val="black"/>
                </a:solidFill>
              </a:rPr>
              <a:t>1/30/2017</a:t>
            </a:r>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258170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students being a college student coincides with expectations for greater self-directed performance (i.e., self-regulation) both within the classroom and in areas beyond - have expectations for greater self-regulation of their own daily living routines, health and wellness, and social interactions. </a:t>
            </a:r>
          </a:p>
          <a:p>
            <a:r>
              <a:rPr lang="en-US" dirty="0"/>
              <a:t>C-SWD must not only master self-regulation of actions within the classroom and beyond, they must also master tasks specific to managing their disability and garnering supports for their disability-related needs within each of these areas. </a:t>
            </a:r>
          </a:p>
          <a:p>
            <a:r>
              <a:rPr lang="en-US" dirty="0"/>
              <a:t>Based on this understanding, we developed and are refining </a:t>
            </a:r>
          </a:p>
          <a:p>
            <a:r>
              <a:rPr lang="en-US" dirty="0"/>
              <a:t>The CS3LD model is grounded in Social Cognitive Theory (SCT), which posits that a student’s knowledge and beliefs, together with the university environment, influence necessary behaviors for academic success and overall health/well-being. </a:t>
            </a:r>
          </a:p>
          <a:p>
            <a:r>
              <a:rPr lang="en-US" dirty="0"/>
              <a:t>Model underpinnings </a:t>
            </a:r>
            <a:r>
              <a:rPr lang="en-US" dirty="0">
                <a:sym typeface="Wingdings" panose="05000000000000000000" pitchFamily="2" charset="2"/>
              </a:rPr>
              <a:t> </a:t>
            </a:r>
            <a:r>
              <a:rPr lang="en-US" dirty="0"/>
              <a:t>that personal, interpersonal, and institutional level factors interact continuously to affect academic and individual outcomes of undergraduate students with L/AD. </a:t>
            </a:r>
            <a:endParaRPr lang="en-US" altLang="en-US" dirty="0"/>
          </a:p>
          <a:p>
            <a:pPr defTabSz="966526">
              <a:defRPr/>
            </a:pPr>
            <a:endParaRPr lang="en-US" altLang="en-US" dirty="0"/>
          </a:p>
          <a:p>
            <a:pPr defTabSz="966526">
              <a:defRPr/>
            </a:pPr>
            <a:r>
              <a:rPr lang="en-US" altLang="en-US" dirty="0"/>
              <a:t>Objective: Implement, refine and test a multi-disciplinary, multi-modal, multi-level model of support for undergraduates with LD – holistic </a:t>
            </a:r>
            <a:r>
              <a:rPr lang="en-US" altLang="en-US" dirty="0">
                <a:sym typeface="Wingdings" panose="05000000000000000000" pitchFamily="2" charset="2"/>
              </a:rPr>
              <a:t> academics/professional development + health &amp; wellness</a:t>
            </a:r>
            <a:endParaRPr lang="en-US" altLang="en-US" dirty="0"/>
          </a:p>
          <a:p>
            <a:pPr defTabSz="966526">
              <a:defRPr/>
            </a:pPr>
            <a:endParaRPr lang="en-US" altLang="en-US" dirty="0" smtClean="0">
              <a:solidFill>
                <a:schemeClr val="tx1"/>
              </a:solidFill>
            </a:endParaRPr>
          </a:p>
          <a:p>
            <a:pPr defTabSz="966526">
              <a:defRPr/>
            </a:pPr>
            <a:r>
              <a:rPr lang="en-US" altLang="en-US" dirty="0" smtClean="0">
                <a:solidFill>
                  <a:schemeClr val="tx1"/>
                </a:solidFill>
              </a:rPr>
              <a:t>The CS3LD model reflects a systems approach whereby we posit that institutional, interpersonal, and personal factors interact to affect the  academics and  health and wellness of students with L/AD </a:t>
            </a:r>
          </a:p>
          <a:p>
            <a:pPr defTabSz="966526">
              <a:defRPr/>
            </a:pPr>
            <a:endParaRPr lang="en-US" altLang="en-US" dirty="0" smtClean="0">
              <a:solidFill>
                <a:schemeClr val="tx1"/>
              </a:solidFill>
            </a:endParaRPr>
          </a:p>
          <a:p>
            <a:pPr defTabSz="966526">
              <a:defRPr/>
            </a:pPr>
            <a:r>
              <a:rPr lang="en-US" altLang="en-US" dirty="0" smtClean="0">
                <a:solidFill>
                  <a:schemeClr val="tx1"/>
                </a:solidFill>
              </a:rPr>
              <a:t>The CS3LD model is grounded in Social Cognitive Theory, which posits that a student’s knowledge and beliefs, together with the university environment, influence necessary behaviors for academic success and overall health/well-being. CS3LD is a socio-ecological model designed to simultaneously address these multiple level factors.</a:t>
            </a:r>
          </a:p>
          <a:p>
            <a:pPr defTabSz="966526">
              <a:defRPr/>
            </a:pPr>
            <a:endParaRPr lang="en-US" altLang="en-US" dirty="0" smtClean="0">
              <a:solidFill>
                <a:schemeClr val="tx1"/>
              </a:solidFill>
            </a:endParaRPr>
          </a:p>
          <a:p>
            <a:pPr defTabSz="966526">
              <a:defRPr/>
            </a:pPr>
            <a:r>
              <a:rPr lang="en-US" altLang="en-US" dirty="0" smtClean="0">
                <a:solidFill>
                  <a:schemeClr val="tx1"/>
                </a:solidFill>
              </a:rPr>
              <a:t>Supporting academics, while addressing health and disability issues by building academic and health self-advocacy. </a:t>
            </a:r>
          </a:p>
          <a:p>
            <a:endParaRPr lang="en-US" dirty="0" smtClean="0"/>
          </a:p>
          <a:p>
            <a:r>
              <a:rPr lang="en-US" dirty="0" smtClean="0"/>
              <a:t>Supports provided at the individual, interpersonal, and institutional levels. </a:t>
            </a:r>
          </a:p>
          <a:p>
            <a:endParaRPr lang="en-US" dirty="0"/>
          </a:p>
        </p:txBody>
      </p:sp>
      <p:sp>
        <p:nvSpPr>
          <p:cNvPr id="5" name="Date Placeholder 4"/>
          <p:cNvSpPr>
            <a:spLocks noGrp="1"/>
          </p:cNvSpPr>
          <p:nvPr>
            <p:ph type="dt" idx="11"/>
          </p:nvPr>
        </p:nvSpPr>
        <p:spPr/>
        <p:txBody>
          <a:bodyPr/>
          <a:lstStyle/>
          <a:p>
            <a:r>
              <a:rPr lang="en-US" smtClean="0">
                <a:solidFill>
                  <a:prstClr val="black"/>
                </a:solidFill>
              </a:rPr>
              <a:t>1/30/2017</a:t>
            </a:r>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1705058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altLang="en-US" dirty="0"/>
              <a:t>At the individual level we provide a cohort of undergraduates with LD with training on topics such as stress and time management, and understanding and communicating about their LD.  </a:t>
            </a:r>
          </a:p>
          <a:p>
            <a:pPr>
              <a:lnSpc>
                <a:spcPct val="90000"/>
              </a:lnSpc>
              <a:defRPr/>
            </a:pPr>
            <a:endParaRPr lang="en-US" altLang="en-US" dirty="0"/>
          </a:p>
          <a:p>
            <a:pPr>
              <a:lnSpc>
                <a:spcPct val="90000"/>
              </a:lnSpc>
              <a:defRPr/>
            </a:pPr>
            <a:r>
              <a:rPr lang="en-US" altLang="en-US" dirty="0"/>
              <a:t>At the interpersonal level: We match the undergrads with a graduate student mentor in their field of study and we provide the mentors ongoing training regarding LD.  </a:t>
            </a:r>
          </a:p>
          <a:p>
            <a:pPr>
              <a:lnSpc>
                <a:spcPct val="90000"/>
              </a:lnSpc>
              <a:defRPr/>
            </a:pPr>
            <a:endParaRPr lang="en-US" altLang="en-US" dirty="0"/>
          </a:p>
          <a:p>
            <a:pPr>
              <a:lnSpc>
                <a:spcPct val="90000"/>
              </a:lnSpc>
              <a:defRPr/>
            </a:pPr>
            <a:r>
              <a:rPr lang="en-US" altLang="en-US" dirty="0"/>
              <a:t>At the institutional level: We’ve formed a University Level Partnership Council made up of representatives from the Provosts offices, Dean’s offices, and Student Services Directors. As a group, the council is looking for ways to institutionalize activities that promote awareness of disability and universal design for learning. We intend to impact the culture of how LD is supported on campus.</a:t>
            </a:r>
          </a:p>
          <a:p>
            <a:endParaRPr lang="en-US" dirty="0"/>
          </a:p>
        </p:txBody>
      </p:sp>
      <p:sp>
        <p:nvSpPr>
          <p:cNvPr id="5" name="Date Placeholder 4"/>
          <p:cNvSpPr>
            <a:spLocks noGrp="1"/>
          </p:cNvSpPr>
          <p:nvPr>
            <p:ph type="dt" idx="11"/>
          </p:nvPr>
        </p:nvSpPr>
        <p:spPr/>
        <p:txBody>
          <a:bodyPr/>
          <a:lstStyle/>
          <a:p>
            <a:r>
              <a:rPr lang="en-US" smtClean="0">
                <a:solidFill>
                  <a:prstClr val="black"/>
                </a:solidFill>
              </a:rPr>
              <a:t>1/30/2017</a:t>
            </a:r>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41642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http://www.dyslexicadvantage.org/mind-strengths-in-dyslexia-what-are-they/ </a:t>
            </a:r>
            <a:endParaRPr lang="en-US" dirty="0"/>
          </a:p>
        </p:txBody>
      </p:sp>
      <p:sp>
        <p:nvSpPr>
          <p:cNvPr id="5" name="Date Placeholder 4"/>
          <p:cNvSpPr>
            <a:spLocks noGrp="1"/>
          </p:cNvSpPr>
          <p:nvPr>
            <p:ph type="dt" idx="11"/>
          </p:nvPr>
        </p:nvSpPr>
        <p:spPr/>
        <p:txBody>
          <a:bodyPr/>
          <a:lstStyle/>
          <a:p>
            <a:r>
              <a:rPr lang="en-US" smtClean="0">
                <a:solidFill>
                  <a:prstClr val="black"/>
                </a:solidFill>
              </a:rPr>
              <a:t>1/30/2017</a:t>
            </a:r>
            <a:endParaRPr lang="en-US">
              <a:solidFill>
                <a:prstClr val="black"/>
              </a:solidFill>
            </a:endParaRPr>
          </a:p>
        </p:txBody>
      </p:sp>
      <p:sp>
        <p:nvSpPr>
          <p:cNvPr id="6" name="Header Placeholder 5"/>
          <p:cNvSpPr>
            <a:spLocks noGrp="1"/>
          </p:cNvSpPr>
          <p:nvPr>
            <p:ph type="hdr" sz="quarter" idx="12"/>
          </p:nvPr>
        </p:nvSpPr>
        <p:spPr/>
        <p:txBody>
          <a:bodyPr/>
          <a:lstStyle/>
          <a:p>
            <a:r>
              <a:rPr lang="en-US" smtClean="0"/>
              <a:t>2017 UF Advising Conference </a:t>
            </a:r>
            <a:endParaRPr lang="en-US"/>
          </a:p>
        </p:txBody>
      </p:sp>
    </p:spTree>
    <p:extLst>
      <p:ext uri="{BB962C8B-B14F-4D97-AF65-F5344CB8AC3E}">
        <p14:creationId xmlns:p14="http://schemas.microsoft.com/office/powerpoint/2010/main" val="266160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4658AA1-84CA-4DDA-9C30-CD6BF1DDE968}" type="datetime1">
              <a:rPr lang="en-US" smtClean="0"/>
              <a:pPr/>
              <a:t>1/19/2018</a:t>
            </a:fld>
            <a:endParaRPr lang="en-US"/>
          </a:p>
        </p:txBody>
      </p:sp>
      <p:sp>
        <p:nvSpPr>
          <p:cNvPr id="17" name="Footer Placeholder 16"/>
          <p:cNvSpPr>
            <a:spLocks noGrp="1"/>
          </p:cNvSpPr>
          <p:nvPr>
            <p:ph type="ftr" sz="quarter" idx="11"/>
          </p:nvPr>
        </p:nvSpPr>
        <p:spPr/>
        <p:txBody>
          <a:bodyPr/>
          <a:lstStyle/>
          <a:p>
            <a:endParaRPr lang="en-US">
              <a:solidFill>
                <a:srgbClr val="DEF5FA"/>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DAEFDE9-DF1B-4A50-8CF4-A9CBC86D7E9F}" type="slidenum">
              <a:rPr lang="en-US" smtClean="0">
                <a:solidFill>
                  <a:srgbClr val="DEF5FA"/>
                </a:solidFill>
              </a:rPr>
              <a:pPr/>
              <a:t>‹#›</a:t>
            </a:fld>
            <a:endParaRPr lang="en-US">
              <a:solidFill>
                <a:srgbClr val="DEF5FA"/>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2819E6-A40C-43AC-AE3D-BFA48331F969}" type="datetime1">
              <a:rPr lang="en-US" smtClean="0">
                <a:solidFill>
                  <a:srgbClr val="464646"/>
                </a:solidFill>
              </a:rPr>
              <a:pPr/>
              <a:t>1/19/2018</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8DAEFDE9-DF1B-4A50-8CF4-A9CBC86D7E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DAEFDE9-DF1B-4A50-8CF4-A9CBC86D7E9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17D174-08CD-471E-B606-AD523C457170}" type="datetime1">
              <a:rPr lang="en-US" smtClean="0">
                <a:solidFill>
                  <a:srgbClr val="464646"/>
                </a:solidFill>
              </a:rPr>
              <a:pPr/>
              <a:t>1/19/2018</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F71FB77-1152-4CB5-B531-831D25F22441}" type="datetime1">
              <a:rPr lang="en-US" smtClean="0">
                <a:solidFill>
                  <a:srgbClr val="464646"/>
                </a:solidFill>
              </a:rPr>
              <a:pPr/>
              <a:t>1/19/2018</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a:xfrm>
            <a:off x="4361688" y="1026372"/>
            <a:ext cx="457200" cy="441325"/>
          </a:xfrm>
        </p:spPr>
        <p:txBody>
          <a:bodyPr/>
          <a:lstStyle/>
          <a:p>
            <a:fld id="{8DAEFDE9-DF1B-4A50-8CF4-A9CBC86D7E9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4" name="Date Placeholder 3"/>
          <p:cNvSpPr>
            <a:spLocks noGrp="1"/>
          </p:cNvSpPr>
          <p:nvPr>
            <p:ph type="dt" sz="half" idx="10"/>
          </p:nvPr>
        </p:nvSpPr>
        <p:spPr/>
        <p:txBody>
          <a:bodyPr/>
          <a:lstStyle/>
          <a:p>
            <a:fld id="{FC3A1171-DD34-4CBE-87C2-CD3610651BB1}" type="datetime1">
              <a:rPr lang="en-US" smtClean="0">
                <a:solidFill>
                  <a:srgbClr val="464646"/>
                </a:solidFill>
              </a:rPr>
              <a:pPr/>
              <a:t>1/19/2018</a:t>
            </a:fld>
            <a:endParaRPr lang="en-US">
              <a:solidFill>
                <a:srgbClr val="464646"/>
              </a:solidFill>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DAEFDE9-DF1B-4A50-8CF4-A9CBC86D7E9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BD1ECB7-AF95-46F7-B813-773BA9941856}" type="datetime1">
              <a:rPr lang="en-US" smtClean="0">
                <a:solidFill>
                  <a:srgbClr val="464646"/>
                </a:solidFill>
              </a:rPr>
              <a:pPr/>
              <a:t>1/19/2018</a:t>
            </a:fld>
            <a:endParaRPr lang="en-US">
              <a:solidFill>
                <a:srgbClr val="464646"/>
              </a:solidFill>
            </a:endParaRPr>
          </a:p>
        </p:txBody>
      </p:sp>
      <p:sp>
        <p:nvSpPr>
          <p:cNvPr id="6" name="Footer Placeholder 5"/>
          <p:cNvSpPr>
            <a:spLocks noGrp="1"/>
          </p:cNvSpPr>
          <p:nvPr>
            <p:ph type="ftr" sz="quarter" idx="11"/>
          </p:nvPr>
        </p:nvSpPr>
        <p:spPr/>
        <p:txBody>
          <a:bodyPr/>
          <a:lstStyle/>
          <a:p>
            <a:endParaRPr lang="en-US">
              <a:solidFill>
                <a:srgbClr val="464646"/>
              </a:solidFill>
            </a:endParaRPr>
          </a:p>
        </p:txBody>
      </p:sp>
      <p:sp>
        <p:nvSpPr>
          <p:cNvPr id="7" name="Slide Number Placeholder 6"/>
          <p:cNvSpPr>
            <a:spLocks noGrp="1"/>
          </p:cNvSpPr>
          <p:nvPr>
            <p:ph type="sldNum" sz="quarter" idx="12"/>
          </p:nvPr>
        </p:nvSpPr>
        <p:spPr/>
        <p:txBody>
          <a:bodyPr/>
          <a:lstStyle/>
          <a:p>
            <a:fld id="{8DAEFDE9-DF1B-4A50-8CF4-A9CBC86D7E9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A374734-B91F-4096-9AC2-C6DDFBF73F1E}" type="datetime1">
              <a:rPr lang="en-US" smtClean="0">
                <a:solidFill>
                  <a:srgbClr val="464646"/>
                </a:solidFill>
              </a:rPr>
              <a:pPr/>
              <a:t>1/19/2018</a:t>
            </a:fld>
            <a:endParaRPr lang="en-US">
              <a:solidFill>
                <a:srgbClr val="464646"/>
              </a:solidFill>
            </a:endParaRPr>
          </a:p>
        </p:txBody>
      </p:sp>
      <p:sp>
        <p:nvSpPr>
          <p:cNvPr id="8" name="Footer Placeholder 7"/>
          <p:cNvSpPr>
            <a:spLocks noGrp="1"/>
          </p:cNvSpPr>
          <p:nvPr>
            <p:ph type="ftr" sz="quarter" idx="11"/>
          </p:nvPr>
        </p:nvSpPr>
        <p:spPr>
          <a:xfrm>
            <a:off x="304800" y="6409944"/>
            <a:ext cx="3581400" cy="365760"/>
          </a:xfrm>
        </p:spPr>
        <p:txBody>
          <a:bodyPr/>
          <a:lstStyle/>
          <a:p>
            <a:endParaRPr lang="en-US">
              <a:solidFill>
                <a:srgbClr val="464646"/>
              </a:solidFill>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DAEFDE9-DF1B-4A50-8CF4-A9CBC86D7E9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C4BA27-3BA1-4998-9D4F-98BA50C80C30}" type="datetime1">
              <a:rPr lang="en-US" smtClean="0">
                <a:solidFill>
                  <a:srgbClr val="464646"/>
                </a:solidFill>
              </a:rPr>
              <a:pPr/>
              <a:t>1/19/2018</a:t>
            </a:fld>
            <a:endParaRPr lang="en-US">
              <a:solidFill>
                <a:srgbClr val="464646"/>
              </a:solidFill>
            </a:endParaRPr>
          </a:p>
        </p:txBody>
      </p:sp>
      <p:sp>
        <p:nvSpPr>
          <p:cNvPr id="4" name="Footer Placeholder 3"/>
          <p:cNvSpPr>
            <a:spLocks noGrp="1"/>
          </p:cNvSpPr>
          <p:nvPr>
            <p:ph type="ftr" sz="quarter" idx="11"/>
          </p:nvPr>
        </p:nvSpPr>
        <p:spPr/>
        <p:txBody>
          <a:bodyPr/>
          <a:lstStyle/>
          <a:p>
            <a:endParaRPr lang="en-US">
              <a:solidFill>
                <a:srgbClr val="464646"/>
              </a:solidFill>
            </a:endParaRPr>
          </a:p>
        </p:txBody>
      </p:sp>
      <p:sp>
        <p:nvSpPr>
          <p:cNvPr id="5" name="Slide Number Placeholder 4"/>
          <p:cNvSpPr>
            <a:spLocks noGrp="1"/>
          </p:cNvSpPr>
          <p:nvPr>
            <p:ph type="sldNum" sz="quarter" idx="12"/>
          </p:nvPr>
        </p:nvSpPr>
        <p:spPr>
          <a:xfrm>
            <a:off x="4343400" y="1036020"/>
            <a:ext cx="457200" cy="441325"/>
          </a:xfrm>
        </p:spPr>
        <p:txBody>
          <a:bodyPr/>
          <a:lstStyle/>
          <a:p>
            <a:fld id="{8DAEFDE9-DF1B-4A50-8CF4-A9CBC86D7E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9ABD010-E9BB-4876-9E1D-1883F529ED65}" type="datetime1">
              <a:rPr lang="en-US" smtClean="0">
                <a:solidFill>
                  <a:srgbClr val="464646"/>
                </a:solidFill>
              </a:rPr>
              <a:pPr/>
              <a:t>1/19/2018</a:t>
            </a:fld>
            <a:endParaRPr lang="en-US">
              <a:solidFill>
                <a:srgbClr val="464646"/>
              </a:solidFill>
            </a:endParaRPr>
          </a:p>
        </p:txBody>
      </p:sp>
      <p:sp>
        <p:nvSpPr>
          <p:cNvPr id="3" name="Footer Placeholder 2"/>
          <p:cNvSpPr>
            <a:spLocks noGrp="1"/>
          </p:cNvSpPr>
          <p:nvPr>
            <p:ph type="ftr" sz="quarter" idx="11"/>
          </p:nvPr>
        </p:nvSpPr>
        <p:spPr/>
        <p:txBody>
          <a:bodyPr/>
          <a:lstStyle/>
          <a:p>
            <a:endParaRPr lang="en-US">
              <a:solidFill>
                <a:srgbClr val="464646"/>
              </a:solidFill>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DAEFDE9-DF1B-4A50-8CF4-A9CBC86D7E9F}" type="slidenum">
              <a:rPr lang="en-US" smtClean="0">
                <a:solidFill>
                  <a:srgbClr val="464646"/>
                </a:solidFill>
              </a:rPr>
              <a:pPr/>
              <a:t>‹#›</a:t>
            </a:fld>
            <a:endParaRPr lang="en-US">
              <a:solidFill>
                <a:srgbClr val="46464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DAEFDE9-DF1B-4A50-8CF4-A9CBC86D7E9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0E8112A-3FD1-4097-B4FA-6A0D2B7B4539}" type="datetime1">
              <a:rPr lang="en-US" smtClean="0">
                <a:solidFill>
                  <a:srgbClr val="464646"/>
                </a:solidFill>
              </a:rPr>
              <a:pPr/>
              <a:t>1/19/2018</a:t>
            </a:fld>
            <a:endParaRPr lang="en-US">
              <a:solidFill>
                <a:srgbClr val="464646"/>
              </a:solidFill>
            </a:endParaRPr>
          </a:p>
        </p:txBody>
      </p:sp>
      <p:sp>
        <p:nvSpPr>
          <p:cNvPr id="6" name="Footer Placeholder 5"/>
          <p:cNvSpPr>
            <a:spLocks noGrp="1"/>
          </p:cNvSpPr>
          <p:nvPr>
            <p:ph type="ftr" sz="quarter" idx="11"/>
          </p:nvPr>
        </p:nvSpPr>
        <p:spPr>
          <a:xfrm>
            <a:off x="301752" y="6410848"/>
            <a:ext cx="3383280" cy="365760"/>
          </a:xfrm>
        </p:spPr>
        <p:txBody>
          <a:bodyPr/>
          <a:lstStyle/>
          <a:p>
            <a:endParaRPr lang="en-US">
              <a:solidFill>
                <a:srgbClr val="464646"/>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DAEFDE9-DF1B-4A50-8CF4-A9CBC86D7E9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F98685A-6DA5-4F98-9E13-0CF1CF845750}" type="datetime1">
              <a:rPr lang="en-US" smtClean="0">
                <a:solidFill>
                  <a:srgbClr val="464646"/>
                </a:solidFill>
              </a:rPr>
              <a:pPr/>
              <a:t>1/19/2018</a:t>
            </a:fld>
            <a:endParaRPr lang="en-US">
              <a:solidFill>
                <a:srgbClr val="464646"/>
              </a:solidFill>
            </a:endParaRPr>
          </a:p>
        </p:txBody>
      </p:sp>
      <p:sp>
        <p:nvSpPr>
          <p:cNvPr id="6" name="Footer Placeholder 5"/>
          <p:cNvSpPr>
            <a:spLocks noGrp="1"/>
          </p:cNvSpPr>
          <p:nvPr>
            <p:ph type="ftr" sz="quarter" idx="11"/>
          </p:nvPr>
        </p:nvSpPr>
        <p:spPr>
          <a:xfrm>
            <a:off x="301752" y="6410848"/>
            <a:ext cx="3584448" cy="365760"/>
          </a:xfrm>
        </p:spPr>
        <p:txBody>
          <a:bodyPr/>
          <a:lstStyle/>
          <a:p>
            <a:endParaRPr lang="en-US">
              <a:solidFill>
                <a:srgbClr val="46464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47C662F-BB91-4826-A09F-A38C93B5C6D1}" type="datetime1">
              <a:rPr lang="en-US" smtClean="0">
                <a:solidFill>
                  <a:srgbClr val="464646"/>
                </a:solidFill>
              </a:rPr>
              <a:pPr/>
              <a:t>1/19/2018</a:t>
            </a:fld>
            <a:endParaRPr lang="en-US">
              <a:solidFill>
                <a:srgbClr val="464646"/>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solidFill>
                <a:srgbClr val="464646"/>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DAEFDE9-DF1B-4A50-8CF4-A9CBC86D7E9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kreider@ufl.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jacobs@advising.ufl.edu" TargetMode="External"/><Relationship Id="rId4" Type="http://schemas.openxmlformats.org/officeDocument/2006/relationships/hyperlink" Target="mailto:bethr@dso.ufl.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qwfObzbrOAhXOdSYKHVXiDhEQjRwIBw&amp;url=http://apod.nasa.gov/apod/ap030303.html&amp;psig=AFQjCNERPwiR6FHJxKNB-h4uDiGkSMcmqQ&amp;ust=147104746955050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oogle.com/url?sa=i&amp;rct=j&amp;q=&amp;esrc=s&amp;source=images&amp;cd=&amp;cad=rja&amp;uact=8&amp;ved=0ahUKEwjl9P-T2brOAhWBSiYKHWTwAyoQjRwIBw&amp;url=http://www.researchtoaction.org/2012/05/social-network-analysis-a-basic-introduction/&amp;psig=AFQjCNFUo-yPUdEAKz3AZq588MgdpcEnvA&amp;ust=1471050623928069"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_puGz3rrOAhWGKiYKHU54CwkQjRwIBw&amp;url=https://3dprint.com/30145/3d-printing-prediction-results/&amp;psig=AFQjCNFLYqAmLsweblwdiIvfUHRRuWO-yw&amp;ust=14710520205114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EhKX_1LrOAhUBTyYKHS5gA6gQjRwIBw&amp;url=https://www.jobtestprep.com/spatial-reasoning&amp;bvm=bv.129422649,d.d2s&amp;psig=AFQjCNEXXelhEQwylPMDRPZtHv5wvQDB7A&amp;ust=147104960683988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0ahUKEwjUo_LfmeXQAhVK7iYKHdpGDecQjRwIBw&amp;url=http://bergman-udl.blogspot.com/2011/09/providing-multiple-means-of.html&amp;psig=AFQjCNFN7TuMXe8FV7RgV2FObEvwqgBdBQ&amp;ust=148130726569465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ampusmap.ufl.edu/#/inde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ncld.org/" TargetMode="External"/><Relationship Id="rId7" Type="http://schemas.openxmlformats.org/officeDocument/2006/relationships/hyperlink" Target="http://www.pbs.org/wgbh/misunderstoodminds/index.html" TargetMode="External"/><Relationship Id="rId2" Type="http://schemas.openxmlformats.org/officeDocument/2006/relationships/hyperlink" Target="http://stemscholar.phhp.ufl.edu/" TargetMode="External"/><Relationship Id="rId1" Type="http://schemas.openxmlformats.org/officeDocument/2006/relationships/slideLayout" Target="../slideLayouts/slideLayout2.xml"/><Relationship Id="rId6" Type="http://schemas.openxmlformats.org/officeDocument/2006/relationships/hyperlink" Target="http://www.ldonline.org/" TargetMode="External"/><Relationship Id="rId5" Type="http://schemas.openxmlformats.org/officeDocument/2006/relationships/hyperlink" Target="http://ldaamerica.org/" TargetMode="External"/><Relationship Id="rId4" Type="http://schemas.openxmlformats.org/officeDocument/2006/relationships/hyperlink" Target="https://www.understood.org/en"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mailto:bethr@dso.ufl.edu" TargetMode="External"/><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0.jpeg"/><Relationship Id="rId5" Type="http://schemas.openxmlformats.org/officeDocument/2006/relationships/hyperlink" Target="mailto:ckreider@ufl.edu" TargetMode="External"/><Relationship Id="rId10" Type="http://schemas.openxmlformats.org/officeDocument/2006/relationships/hyperlink" Target="http://www.bing.com/images/search?q=anthony+desantis+uf&amp;view=detailv2&amp;&amp;id=497953C438B95E1934B87C8C6A07E1B35DCB67EF&amp;selectedIndex=2&amp;ccid=f0mGstLl&amp;simid=608044353932363735&amp;thid=OIP.M7f4986b2d2e59daa228cd0b6d14e3a1fo0" TargetMode="External"/><Relationship Id="rId4" Type="http://schemas.openxmlformats.org/officeDocument/2006/relationships/hyperlink" Target="mailto:mlan@ufl.edu" TargetMode="External"/><Relationship Id="rId9"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emscholar.phhp.ufl.ed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791"/>
            <a:ext cx="7924800" cy="2209800"/>
          </a:xfrm>
        </p:spPr>
        <p:txBody>
          <a:bodyPr>
            <a:normAutofit/>
          </a:bodyPr>
          <a:lstStyle/>
          <a:p>
            <a:pPr algn="ctr">
              <a:lnSpc>
                <a:spcPts val="5000"/>
              </a:lnSpc>
            </a:pPr>
            <a:r>
              <a:rPr lang="en-US" sz="3600" b="1" cap="none" dirty="0" smtClean="0"/>
              <a:t>Lessons from Students with Learning Disabilities at the University of Florida. </a:t>
            </a:r>
            <a:endParaRPr lang="en-US" sz="3600" b="1" cap="none" dirty="0"/>
          </a:p>
        </p:txBody>
      </p:sp>
      <p:sp>
        <p:nvSpPr>
          <p:cNvPr id="5" name="Subtitle 2"/>
          <p:cNvSpPr txBox="1">
            <a:spLocks/>
          </p:cNvSpPr>
          <p:nvPr/>
        </p:nvSpPr>
        <p:spPr>
          <a:xfrm>
            <a:off x="3772486" y="4953000"/>
            <a:ext cx="5105400" cy="15240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r">
              <a:spcBef>
                <a:spcPts val="600"/>
              </a:spcBef>
            </a:pPr>
            <a:r>
              <a:rPr lang="en-US" sz="1800" dirty="0" smtClean="0">
                <a:solidFill>
                  <a:schemeClr val="tx2"/>
                </a:solidFill>
              </a:rPr>
              <a:t>January 30, 2017</a:t>
            </a:r>
          </a:p>
          <a:p>
            <a:pPr algn="r">
              <a:spcBef>
                <a:spcPts val="600"/>
              </a:spcBef>
            </a:pPr>
            <a:r>
              <a:rPr lang="en-US" sz="1800" dirty="0" smtClean="0">
                <a:solidFill>
                  <a:schemeClr val="tx2"/>
                </a:solidFill>
              </a:rPr>
              <a:t>Emerson Alumni Hall</a:t>
            </a:r>
          </a:p>
          <a:p>
            <a:pPr algn="r">
              <a:spcBef>
                <a:spcPts val="600"/>
              </a:spcBef>
            </a:pPr>
            <a:r>
              <a:rPr lang="en-US" sz="1800" dirty="0" smtClean="0">
                <a:solidFill>
                  <a:schemeClr val="tx2"/>
                </a:solidFill>
              </a:rPr>
              <a:t>University of Florida</a:t>
            </a:r>
          </a:p>
          <a:p>
            <a:pPr algn="r">
              <a:spcBef>
                <a:spcPts val="600"/>
              </a:spcBef>
            </a:pPr>
            <a:r>
              <a:rPr lang="en-US" sz="1800" dirty="0">
                <a:solidFill>
                  <a:schemeClr val="tx2"/>
                </a:solidFill>
              </a:rPr>
              <a:t>UAC's 11th Annual Advising Conference</a:t>
            </a:r>
            <a:endParaRPr lang="en-US" sz="1800" dirty="0" smtClean="0">
              <a:solidFill>
                <a:schemeClr val="tx2"/>
              </a:solidFill>
            </a:endParaRPr>
          </a:p>
        </p:txBody>
      </p:sp>
      <p:sp>
        <p:nvSpPr>
          <p:cNvPr id="6" name="Subtitle 2"/>
          <p:cNvSpPr txBox="1">
            <a:spLocks/>
          </p:cNvSpPr>
          <p:nvPr/>
        </p:nvSpPr>
        <p:spPr>
          <a:xfrm>
            <a:off x="304800" y="2907322"/>
            <a:ext cx="7848600" cy="3188678"/>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spcBef>
                <a:spcPts val="0"/>
              </a:spcBef>
            </a:pPr>
            <a:r>
              <a:rPr lang="en-US" sz="1800" b="1" dirty="0" smtClean="0">
                <a:solidFill>
                  <a:schemeClr val="tx2"/>
                </a:solidFill>
              </a:rPr>
              <a:t>Consuelo Kreider, PhD, OTR/L, </a:t>
            </a:r>
            <a:r>
              <a:rPr lang="en-US" sz="1800" dirty="0" smtClean="0">
                <a:solidFill>
                  <a:schemeClr val="tx2"/>
                </a:solidFill>
                <a:latin typeface="Verdana" panose="020B0604030504040204" pitchFamily="34" charset="0"/>
                <a:ea typeface="Verdana" panose="020B0604030504040204" pitchFamily="34" charset="0"/>
                <a:cs typeface="Verdana" panose="020B0604030504040204" pitchFamily="34" charset="0"/>
                <a:hlinkClick r:id="rId3"/>
              </a:rPr>
              <a:t>ckreider@ufl.edu</a:t>
            </a:r>
            <a:endParaRPr lang="en-US" sz="1800" b="1" dirty="0" smtClean="0">
              <a:solidFill>
                <a:schemeClr val="tx2"/>
              </a:solidFill>
            </a:endParaRPr>
          </a:p>
          <a:p>
            <a:pPr lvl="0" algn="l">
              <a:buClr>
                <a:srgbClr val="4F81BD"/>
              </a:buClr>
              <a:buSzPct val="85000"/>
            </a:pPr>
            <a:r>
              <a:rPr lang="en-US" sz="1800" b="1" dirty="0" smtClean="0">
                <a:solidFill>
                  <a:schemeClr val="tx2"/>
                </a:solidFill>
              </a:rPr>
              <a:t>Beth Roland, M.A. C.A.G.S., </a:t>
            </a:r>
            <a:r>
              <a:rPr lang="en-US" sz="1800" dirty="0" smtClean="0">
                <a:solidFill>
                  <a:prstClr val="black"/>
                </a:solidFill>
                <a:latin typeface="Verdana" panose="020B0604030504040204" pitchFamily="34" charset="0"/>
                <a:ea typeface="Verdana" panose="020B0604030504040204" pitchFamily="34" charset="0"/>
                <a:cs typeface="Verdana" panose="020B0604030504040204" pitchFamily="34" charset="0"/>
                <a:hlinkClick r:id="rId4"/>
              </a:rPr>
              <a:t>bethr@dso.ufl.edu</a:t>
            </a:r>
            <a:endParaRPr lang="en-US" sz="1800" b="1" dirty="0">
              <a:solidFill>
                <a:schemeClr val="tx2"/>
              </a:solidFill>
            </a:endParaRPr>
          </a:p>
          <a:p>
            <a:pPr lvl="0" algn="l">
              <a:buClr>
                <a:srgbClr val="4F81BD"/>
              </a:buClr>
              <a:buSzPct val="85000"/>
            </a:pPr>
            <a:r>
              <a:rPr lang="en-US" sz="1800" b="1" dirty="0" smtClean="0">
                <a:solidFill>
                  <a:schemeClr val="tx2"/>
                </a:solidFill>
              </a:rPr>
              <a:t>Ashley </a:t>
            </a:r>
            <a:r>
              <a:rPr lang="en-US" sz="1800" b="1" dirty="0">
                <a:solidFill>
                  <a:schemeClr val="tx2"/>
                </a:solidFill>
              </a:rPr>
              <a:t>Jacobs, M.Ed., Ed.S</a:t>
            </a:r>
            <a:r>
              <a:rPr lang="en-US" sz="1800" b="1" dirty="0" smtClean="0">
                <a:solidFill>
                  <a:schemeClr val="tx2"/>
                </a:solidFill>
              </a:rPr>
              <a:t>., </a:t>
            </a:r>
            <a:r>
              <a:rPr lang="en-US" sz="1800" dirty="0" smtClean="0">
                <a:solidFill>
                  <a:srgbClr val="004B8B"/>
                </a:solidFill>
                <a:latin typeface="Verdana" panose="020B0604030504040204" pitchFamily="34" charset="0"/>
                <a:ea typeface="Verdana" panose="020B0604030504040204" pitchFamily="34" charset="0"/>
                <a:cs typeface="Verdana" panose="020B0604030504040204" pitchFamily="34" charset="0"/>
                <a:hlinkClick r:id="rId5"/>
              </a:rPr>
              <a:t>ajacobs@advising.ufl.edu</a:t>
            </a:r>
            <a:endParaRPr lang="en-US" sz="1800" b="1" dirty="0" smtClean="0">
              <a:solidFill>
                <a:schemeClr val="tx2"/>
              </a:solidFill>
            </a:endParaRPr>
          </a:p>
          <a:p>
            <a:pPr lvl="0" algn="l">
              <a:buClr>
                <a:srgbClr val="4F81BD"/>
              </a:buClr>
              <a:buSzPct val="85000"/>
            </a:pPr>
            <a:r>
              <a:rPr lang="en-US" sz="1800" b="1" dirty="0" smtClean="0">
                <a:solidFill>
                  <a:schemeClr val="tx2"/>
                </a:solidFill>
              </a:rPr>
              <a:t>Mei-Fang </a:t>
            </a:r>
            <a:r>
              <a:rPr lang="en-US" sz="1800" b="1" dirty="0">
                <a:solidFill>
                  <a:schemeClr val="tx2"/>
                </a:solidFill>
              </a:rPr>
              <a:t>Lan, </a:t>
            </a:r>
            <a:r>
              <a:rPr lang="en-US" sz="1800" b="1" dirty="0" smtClean="0">
                <a:solidFill>
                  <a:schemeClr val="tx2"/>
                </a:solidFill>
              </a:rPr>
              <a:t>PhD</a:t>
            </a:r>
          </a:p>
          <a:p>
            <a:pPr lvl="0" algn="l">
              <a:buClr>
                <a:srgbClr val="4F81BD"/>
              </a:buClr>
              <a:buSzPct val="85000"/>
            </a:pPr>
            <a:r>
              <a:rPr lang="en-US" sz="1800" b="1" dirty="0" smtClean="0">
                <a:solidFill>
                  <a:schemeClr val="tx2"/>
                </a:solidFill>
              </a:rPr>
              <a:t>Claudia Luna</a:t>
            </a:r>
          </a:p>
          <a:p>
            <a:pPr lvl="0" algn="l">
              <a:buClr>
                <a:srgbClr val="4F81BD"/>
              </a:buClr>
              <a:buSzPct val="85000"/>
            </a:pPr>
            <a:r>
              <a:rPr lang="en-US" sz="1800" b="1" dirty="0" smtClean="0">
                <a:solidFill>
                  <a:schemeClr val="tx2"/>
                </a:solidFill>
              </a:rPr>
              <a:t>Angela Sexton</a:t>
            </a:r>
          </a:p>
          <a:p>
            <a:pPr lvl="0" algn="l">
              <a:buClr>
                <a:srgbClr val="4F81BD"/>
              </a:buClr>
              <a:buSzPct val="85000"/>
            </a:pPr>
            <a:r>
              <a:rPr lang="en-US" sz="1800" b="1" dirty="0" smtClean="0">
                <a:solidFill>
                  <a:schemeClr val="tx2"/>
                </a:solidFill>
              </a:rPr>
              <a:t>Mackenzi Slamka</a:t>
            </a:r>
          </a:p>
          <a:p>
            <a:pPr lvl="0" algn="l">
              <a:buClr>
                <a:srgbClr val="4F81BD"/>
              </a:buClr>
              <a:buSzPct val="85000"/>
            </a:pPr>
            <a:r>
              <a:rPr lang="en-US" sz="1800" b="1" dirty="0" smtClean="0">
                <a:solidFill>
                  <a:schemeClr val="tx2"/>
                </a:solidFill>
              </a:rPr>
              <a:t>Rachelle </a:t>
            </a:r>
            <a:r>
              <a:rPr lang="en-US" sz="1800" b="1" dirty="0">
                <a:solidFill>
                  <a:schemeClr val="tx2"/>
                </a:solidFill>
              </a:rPr>
              <a:t>Newland</a:t>
            </a:r>
          </a:p>
          <a:p>
            <a:pPr algn="l">
              <a:spcBef>
                <a:spcPts val="0"/>
              </a:spcBef>
            </a:pPr>
            <a:endParaRPr lang="en-US" sz="1800" b="1" dirty="0" smtClean="0">
              <a:solidFill>
                <a:schemeClr val="tx2"/>
              </a:solidFill>
            </a:endParaRPr>
          </a:p>
          <a:p>
            <a:pPr algn="l">
              <a:spcBef>
                <a:spcPts val="0"/>
              </a:spcBef>
            </a:pPr>
            <a:endParaRPr lang="en-US" sz="1800" b="1" dirty="0" smtClean="0">
              <a:solidFill>
                <a:schemeClr val="tx2"/>
              </a:solidFill>
            </a:endParaRPr>
          </a:p>
        </p:txBody>
      </p:sp>
    </p:spTree>
    <p:extLst>
      <p:ext uri="{BB962C8B-B14F-4D97-AF65-F5344CB8AC3E}">
        <p14:creationId xmlns:p14="http://schemas.microsoft.com/office/powerpoint/2010/main" val="361168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512936" y="1524000"/>
            <a:ext cx="4040188" cy="732974"/>
          </a:xfrm>
        </p:spPr>
        <p:txBody>
          <a:bodyPr>
            <a:normAutofit lnSpcReduction="10000"/>
          </a:bodyPr>
          <a:lstStyle/>
          <a:p>
            <a:r>
              <a:rPr lang="en-US" dirty="0" smtClean="0"/>
              <a:t>Dyslexia: </a:t>
            </a:r>
            <a:r>
              <a:rPr lang="en-US" dirty="0" smtClean="0">
                <a:sym typeface="Symbol"/>
              </a:rPr>
              <a:t> Language Center activation</a:t>
            </a:r>
            <a:endParaRPr lang="en-US" dirty="0"/>
          </a:p>
        </p:txBody>
      </p:sp>
      <p:sp>
        <p:nvSpPr>
          <p:cNvPr id="11" name="Text Placeholder 10"/>
          <p:cNvSpPr>
            <a:spLocks noGrp="1"/>
          </p:cNvSpPr>
          <p:nvPr>
            <p:ph type="body" sz="half" idx="3"/>
          </p:nvPr>
        </p:nvSpPr>
        <p:spPr/>
        <p:txBody>
          <a:bodyPr/>
          <a:lstStyle/>
          <a:p>
            <a:r>
              <a:rPr lang="en-US" dirty="0" smtClean="0"/>
              <a:t>Dysgraphia (writing)</a:t>
            </a:r>
            <a:endParaRPr lang="en-US" dirty="0"/>
          </a:p>
        </p:txBody>
      </p:sp>
      <p:sp>
        <p:nvSpPr>
          <p:cNvPr id="4" name="Slide Number Placeholder 3"/>
          <p:cNvSpPr>
            <a:spLocks noGrp="1"/>
          </p:cNvSpPr>
          <p:nvPr>
            <p:ph type="sldNum" sz="quarter" idx="12"/>
          </p:nvPr>
        </p:nvSpPr>
        <p:spPr/>
        <p:txBody>
          <a:bodyPr>
            <a:normAutofit/>
          </a:bodyPr>
          <a:lstStyle/>
          <a:p>
            <a:fld id="{8DAEFDE9-DF1B-4A50-8CF4-A9CBC86D7E9F}" type="slidenum">
              <a:rPr lang="en-US" smtClean="0"/>
              <a:t>10</a:t>
            </a:fld>
            <a:endParaRPr lang="en-US"/>
          </a:p>
        </p:txBody>
      </p:sp>
      <p:sp>
        <p:nvSpPr>
          <p:cNvPr id="5" name="Title 4"/>
          <p:cNvSpPr>
            <a:spLocks noGrp="1"/>
          </p:cNvSpPr>
          <p:nvPr>
            <p:ph type="title"/>
          </p:nvPr>
        </p:nvSpPr>
        <p:spPr/>
        <p:txBody>
          <a:bodyPr/>
          <a:lstStyle/>
          <a:p>
            <a:r>
              <a:rPr lang="en-US" dirty="0" smtClean="0"/>
              <a:t>Neural Differences</a:t>
            </a:r>
            <a:endParaRPr lang="en-US" dirty="0"/>
          </a:p>
        </p:txBody>
      </p:sp>
      <p:sp>
        <p:nvSpPr>
          <p:cNvPr id="13" name="Rectangle 12"/>
          <p:cNvSpPr/>
          <p:nvPr/>
        </p:nvSpPr>
        <p:spPr>
          <a:xfrm>
            <a:off x="685800" y="6057872"/>
            <a:ext cx="2787943" cy="307777"/>
          </a:xfrm>
          <a:prstGeom prst="rect">
            <a:avLst/>
          </a:prstGeom>
        </p:spPr>
        <p:txBody>
          <a:bodyPr wrap="none">
            <a:spAutoFit/>
          </a:bodyPr>
          <a:lstStyle/>
          <a:p>
            <a:r>
              <a:rPr lang="en-US" sz="1400" dirty="0" err="1" smtClean="0">
                <a:solidFill>
                  <a:srgbClr val="000000"/>
                </a:solidFill>
              </a:rPr>
              <a:t>Beneventi</a:t>
            </a:r>
            <a:r>
              <a:rPr lang="en-US" sz="1400" dirty="0" smtClean="0">
                <a:solidFill>
                  <a:srgbClr val="000000"/>
                </a:solidFill>
              </a:rPr>
              <a:t> et al., </a:t>
            </a:r>
            <a:r>
              <a:rPr lang="en-US" sz="1400" dirty="0" err="1" smtClean="0">
                <a:solidFill>
                  <a:srgbClr val="000000"/>
                </a:solidFill>
              </a:rPr>
              <a:t>Int</a:t>
            </a:r>
            <a:r>
              <a:rPr lang="en-US" sz="1400" dirty="0" smtClean="0">
                <a:solidFill>
                  <a:srgbClr val="000000"/>
                </a:solidFill>
              </a:rPr>
              <a:t> J </a:t>
            </a:r>
            <a:r>
              <a:rPr lang="en-US" sz="1400" dirty="0" err="1" smtClean="0">
                <a:solidFill>
                  <a:srgbClr val="000000"/>
                </a:solidFill>
              </a:rPr>
              <a:t>Neurisci</a:t>
            </a:r>
            <a:r>
              <a:rPr lang="en-US" sz="1400" dirty="0" smtClean="0">
                <a:solidFill>
                  <a:srgbClr val="000000"/>
                </a:solidFill>
              </a:rPr>
              <a:t>, 2010</a:t>
            </a:r>
            <a:endParaRPr lang="en-US" sz="1400" dirty="0">
              <a:solidFill>
                <a:srgbClr val="000000"/>
              </a:solidFill>
            </a:endParaRPr>
          </a:p>
        </p:txBody>
      </p:sp>
      <p:pic>
        <p:nvPicPr>
          <p:cNvPr id="1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06014"/>
            <a:ext cx="3846860" cy="365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35" t="3906" b="4388"/>
          <a:stretch/>
        </p:blipFill>
        <p:spPr bwMode="auto">
          <a:xfrm>
            <a:off x="4812323" y="2416443"/>
            <a:ext cx="3886641" cy="364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9"/>
          <p:cNvSpPr>
            <a:spLocks noChangeArrowheads="1"/>
          </p:cNvSpPr>
          <p:nvPr/>
        </p:nvSpPr>
        <p:spPr bwMode="auto">
          <a:xfrm>
            <a:off x="4800599" y="6019800"/>
            <a:ext cx="22510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rgbClr val="000000"/>
                </a:solidFill>
              </a:rPr>
              <a:t>Richards et al., 2011</a:t>
            </a:r>
          </a:p>
        </p:txBody>
      </p:sp>
    </p:spTree>
    <p:extLst>
      <p:ext uri="{BB962C8B-B14F-4D97-AF65-F5344CB8AC3E}">
        <p14:creationId xmlns:p14="http://schemas.microsoft.com/office/powerpoint/2010/main" val="469596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534400" cy="758952"/>
          </a:xfrm>
        </p:spPr>
        <p:txBody>
          <a:bodyPr>
            <a:noAutofit/>
          </a:bodyPr>
          <a:lstStyle/>
          <a:p>
            <a:r>
              <a:rPr lang="en-US" sz="3000" dirty="0" smtClean="0"/>
              <a:t>Big Picture Thinking (Interconnected Reasoning)</a:t>
            </a:r>
            <a:endParaRPr lang="en-US" sz="3000" dirty="0"/>
          </a:p>
        </p:txBody>
      </p:sp>
      <p:sp>
        <p:nvSpPr>
          <p:cNvPr id="2" name="Slide Number Placeholder 1"/>
          <p:cNvSpPr>
            <a:spLocks noGrp="1"/>
          </p:cNvSpPr>
          <p:nvPr>
            <p:ph type="sldNum" sz="quarter" idx="12"/>
          </p:nvPr>
        </p:nvSpPr>
        <p:spPr/>
        <p:txBody>
          <a:bodyPr>
            <a:normAutofit/>
          </a:bodyPr>
          <a:lstStyle/>
          <a:p>
            <a:fld id="{8DAEFDE9-DF1B-4A50-8CF4-A9CBC86D7E9F}" type="slidenum">
              <a:rPr lang="en-US" smtClean="0"/>
              <a:t>11</a:t>
            </a:fld>
            <a:endParaRPr lang="en-US"/>
          </a:p>
        </p:txBody>
      </p:sp>
      <p:sp>
        <p:nvSpPr>
          <p:cNvPr id="5" name="Content Placeholder 4"/>
          <p:cNvSpPr>
            <a:spLocks noGrp="1"/>
          </p:cNvSpPr>
          <p:nvPr>
            <p:ph sz="quarter" idx="1"/>
          </p:nvPr>
        </p:nvSpPr>
        <p:spPr>
          <a:xfrm>
            <a:off x="228600" y="1666435"/>
            <a:ext cx="8382000" cy="4895850"/>
          </a:xfrm>
        </p:spPr>
        <p:txBody>
          <a:bodyPr>
            <a:normAutofit/>
          </a:bodyPr>
          <a:lstStyle/>
          <a:p>
            <a:r>
              <a:rPr lang="en-US" sz="2400" dirty="0"/>
              <a:t>Ability to spot relationships </a:t>
            </a:r>
            <a:r>
              <a:rPr lang="en-US" sz="2400" dirty="0" smtClean="0"/>
              <a:t>between different </a:t>
            </a:r>
            <a:br>
              <a:rPr lang="en-US" sz="2400" dirty="0" smtClean="0"/>
            </a:br>
            <a:r>
              <a:rPr lang="en-US" sz="2400" dirty="0" smtClean="0"/>
              <a:t>concepts &amp; </a:t>
            </a:r>
            <a:r>
              <a:rPr lang="en-US" sz="2400" dirty="0"/>
              <a:t>points of view</a:t>
            </a:r>
          </a:p>
          <a:p>
            <a:pPr lvl="1"/>
            <a:r>
              <a:rPr lang="en-US" sz="2000" dirty="0" smtClean="0"/>
              <a:t>multiple </a:t>
            </a:r>
            <a:r>
              <a:rPr lang="en-US" sz="2000" dirty="0"/>
              <a:t>points of </a:t>
            </a:r>
            <a:r>
              <a:rPr lang="en-US" sz="2000" dirty="0" smtClean="0"/>
              <a:t>view</a:t>
            </a:r>
          </a:p>
          <a:p>
            <a:pPr lvl="1"/>
            <a:r>
              <a:rPr lang="en-US" sz="2000" dirty="0" smtClean="0"/>
              <a:t>borrows approaches from other disciplines</a:t>
            </a:r>
          </a:p>
          <a:p>
            <a:r>
              <a:rPr lang="en-US" sz="2400" dirty="0" smtClean="0"/>
              <a:t>Easily sees relationships of similarities or association/causation</a:t>
            </a:r>
            <a:endParaRPr lang="en-US" sz="2400" dirty="0"/>
          </a:p>
          <a:p>
            <a:pPr>
              <a:spcBef>
                <a:spcPts val="1800"/>
              </a:spcBef>
            </a:pPr>
            <a:r>
              <a:rPr lang="en-US" sz="2400" dirty="0" smtClean="0"/>
              <a:t>Strong </a:t>
            </a:r>
            <a:r>
              <a:rPr lang="en-US" sz="2400" dirty="0"/>
              <a:t>conceptual ability </a:t>
            </a:r>
            <a:r>
              <a:rPr lang="en-US" sz="2400" dirty="0" smtClean="0"/>
              <a:t>in uniting disparate information into a single global view (i.e., gist)</a:t>
            </a:r>
            <a:endParaRPr lang="en-US" sz="2400" dirty="0"/>
          </a:p>
          <a:p>
            <a:endParaRPr lang="en-US" dirty="0"/>
          </a:p>
        </p:txBody>
      </p:sp>
      <p:pic>
        <p:nvPicPr>
          <p:cNvPr id="8" name="Picture 2" descr="http://apod.nasa.gov/apod/image/0303/puzzle_cook_big.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231" t="37368" r="-73231" b="-16843"/>
          <a:stretch/>
        </p:blipFill>
        <p:spPr bwMode="auto">
          <a:xfrm>
            <a:off x="7315200" y="1828800"/>
            <a:ext cx="3954075" cy="230124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http://www.researchtoaction.org/wp-content/uploads/2012/05/social-network-analysi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876800"/>
            <a:ext cx="220980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943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Dynamic Reasoning</a:t>
            </a:r>
            <a:endParaRPr lang="en-US" dirty="0"/>
          </a:p>
        </p:txBody>
      </p:sp>
      <p:sp>
        <p:nvSpPr>
          <p:cNvPr id="2" name="Slide Number Placeholder 1"/>
          <p:cNvSpPr>
            <a:spLocks noGrp="1"/>
          </p:cNvSpPr>
          <p:nvPr>
            <p:ph type="sldNum" sz="quarter" idx="12"/>
          </p:nvPr>
        </p:nvSpPr>
        <p:spPr/>
        <p:txBody>
          <a:bodyPr>
            <a:normAutofit/>
          </a:bodyPr>
          <a:lstStyle/>
          <a:p>
            <a:fld id="{8DAEFDE9-DF1B-4A50-8CF4-A9CBC86D7E9F}" type="slidenum">
              <a:rPr lang="en-US" smtClean="0"/>
              <a:t>12</a:t>
            </a:fld>
            <a:endParaRPr lang="en-US"/>
          </a:p>
        </p:txBody>
      </p:sp>
      <p:sp>
        <p:nvSpPr>
          <p:cNvPr id="5" name="Content Placeholder 4"/>
          <p:cNvSpPr>
            <a:spLocks noGrp="1"/>
          </p:cNvSpPr>
          <p:nvPr>
            <p:ph sz="quarter" idx="1"/>
          </p:nvPr>
        </p:nvSpPr>
        <p:spPr>
          <a:xfrm>
            <a:off x="228600" y="1752600"/>
            <a:ext cx="8382000" cy="5105400"/>
          </a:xfrm>
        </p:spPr>
        <p:txBody>
          <a:bodyPr>
            <a:normAutofit/>
          </a:bodyPr>
          <a:lstStyle/>
          <a:p>
            <a:r>
              <a:rPr lang="en-US" dirty="0" smtClean="0"/>
              <a:t>Intuits solutions, then works backwards</a:t>
            </a:r>
            <a:br>
              <a:rPr lang="en-US" dirty="0" smtClean="0"/>
            </a:br>
            <a:r>
              <a:rPr lang="en-US" dirty="0" smtClean="0"/>
              <a:t> to check potential path(s) to solution</a:t>
            </a:r>
          </a:p>
          <a:p>
            <a:pPr lvl="1"/>
            <a:r>
              <a:rPr lang="en-US" dirty="0" smtClean="0"/>
              <a:t>Slower, more difficult discernment of path(s)</a:t>
            </a:r>
          </a:p>
          <a:p>
            <a:r>
              <a:rPr lang="en-US" dirty="0" smtClean="0"/>
              <a:t>Uses </a:t>
            </a:r>
            <a:r>
              <a:rPr lang="en-US" dirty="0"/>
              <a:t>the “best fit” cognitive processes rather than rule-based/deductive/formulaic thinking</a:t>
            </a:r>
          </a:p>
          <a:p>
            <a:r>
              <a:rPr lang="en-US" dirty="0"/>
              <a:t>Career implications: </a:t>
            </a:r>
            <a:r>
              <a:rPr lang="en-US" dirty="0" smtClean="0"/>
              <a:t>cutting </a:t>
            </a:r>
            <a:r>
              <a:rPr lang="en-US" dirty="0"/>
              <a:t>edge fields </a:t>
            </a:r>
            <a:r>
              <a:rPr lang="en-US" dirty="0" smtClean="0"/>
              <a:t>, </a:t>
            </a:r>
            <a:r>
              <a:rPr lang="en-US" dirty="0"/>
              <a:t>inventors &amp; researchers</a:t>
            </a:r>
          </a:p>
          <a:p>
            <a:pPr lvl="1"/>
            <a:r>
              <a:rPr lang="en-US" dirty="0" smtClean="0"/>
              <a:t>Good reasoning for highly </a:t>
            </a:r>
            <a:r>
              <a:rPr lang="en-US" dirty="0"/>
              <a:t>changeable or ambiguous situations where knowledge is </a:t>
            </a:r>
            <a:r>
              <a:rPr lang="en-US" dirty="0" smtClean="0"/>
              <a:t>incomplete</a:t>
            </a:r>
            <a:endParaRPr lang="en-US" dirty="0"/>
          </a:p>
        </p:txBody>
      </p:sp>
      <p:pic>
        <p:nvPicPr>
          <p:cNvPr id="26630" name="Picture 6" descr="http://3dprint.com/wp-content/uploads/2014/12/pre.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18" r="18182" b="9276"/>
          <a:stretch/>
        </p:blipFill>
        <p:spPr bwMode="auto">
          <a:xfrm>
            <a:off x="6858000" y="1552178"/>
            <a:ext cx="1828800" cy="149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656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Reasoning</a:t>
            </a:r>
            <a:endParaRPr lang="en-US" dirty="0"/>
          </a:p>
        </p:txBody>
      </p:sp>
      <p:sp>
        <p:nvSpPr>
          <p:cNvPr id="4" name="Slide Number Placeholder 3"/>
          <p:cNvSpPr>
            <a:spLocks noGrp="1"/>
          </p:cNvSpPr>
          <p:nvPr>
            <p:ph type="sldNum" sz="quarter" idx="12"/>
          </p:nvPr>
        </p:nvSpPr>
        <p:spPr/>
        <p:txBody>
          <a:bodyPr>
            <a:normAutofit/>
          </a:bodyPr>
          <a:lstStyle/>
          <a:p>
            <a:fld id="{8DAEFDE9-DF1B-4A50-8CF4-A9CBC86D7E9F}" type="slidenum">
              <a:rPr lang="en-US" smtClean="0"/>
              <a:t>13</a:t>
            </a:fld>
            <a:endParaRPr lang="en-US"/>
          </a:p>
        </p:txBody>
      </p:sp>
      <p:sp>
        <p:nvSpPr>
          <p:cNvPr id="3" name="Content Placeholder 2"/>
          <p:cNvSpPr>
            <a:spLocks noGrp="1"/>
          </p:cNvSpPr>
          <p:nvPr>
            <p:ph sz="quarter" idx="1"/>
          </p:nvPr>
        </p:nvSpPr>
        <p:spPr/>
        <p:txBody>
          <a:bodyPr>
            <a:normAutofit/>
          </a:bodyPr>
          <a:lstStyle/>
          <a:p>
            <a:pPr>
              <a:spcBef>
                <a:spcPts val="1200"/>
              </a:spcBef>
            </a:pPr>
            <a:r>
              <a:rPr lang="en-US" dirty="0" smtClean="0"/>
              <a:t>Tendency </a:t>
            </a:r>
            <a:r>
              <a:rPr lang="en-US" dirty="0"/>
              <a:t>to use stories to recall the past, understand the present and imagine the </a:t>
            </a:r>
            <a:r>
              <a:rPr lang="en-US" dirty="0" smtClean="0"/>
              <a:t>future</a:t>
            </a:r>
            <a:endParaRPr lang="en-US" dirty="0"/>
          </a:p>
          <a:p>
            <a:pPr>
              <a:spcBef>
                <a:spcPts val="1200"/>
              </a:spcBef>
            </a:pPr>
            <a:r>
              <a:rPr lang="en-US" dirty="0"/>
              <a:t>Career implications: Great for communicating a vision as a business leader, in the </a:t>
            </a:r>
            <a:r>
              <a:rPr lang="en-US" dirty="0" smtClean="0"/>
              <a:t>courtroom</a:t>
            </a:r>
            <a:endParaRPr lang="en-US" dirty="0"/>
          </a:p>
          <a:p>
            <a:pPr>
              <a:spcBef>
                <a:spcPts val="1200"/>
              </a:spcBef>
            </a:pPr>
            <a:r>
              <a:rPr lang="en-US" dirty="0"/>
              <a:t>Students: can use stories to boost memory</a:t>
            </a:r>
          </a:p>
          <a:p>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4038600"/>
            <a:ext cx="503872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833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Spatial Reasoning</a:t>
            </a:r>
            <a:endParaRPr lang="en-US" dirty="0"/>
          </a:p>
        </p:txBody>
      </p:sp>
      <p:sp>
        <p:nvSpPr>
          <p:cNvPr id="4" name="Slide Number Placeholder 3"/>
          <p:cNvSpPr>
            <a:spLocks noGrp="1"/>
          </p:cNvSpPr>
          <p:nvPr>
            <p:ph type="sldNum" sz="quarter" idx="12"/>
          </p:nvPr>
        </p:nvSpPr>
        <p:spPr/>
        <p:txBody>
          <a:bodyPr>
            <a:normAutofit/>
          </a:bodyPr>
          <a:lstStyle/>
          <a:p>
            <a:fld id="{8DAEFDE9-DF1B-4A50-8CF4-A9CBC86D7E9F}" type="slidenum">
              <a:rPr lang="en-US" smtClean="0"/>
              <a:t>14</a:t>
            </a:fld>
            <a:endParaRPr lang="en-US"/>
          </a:p>
        </p:txBody>
      </p:sp>
      <p:sp>
        <p:nvSpPr>
          <p:cNvPr id="3" name="Content Placeholder 2"/>
          <p:cNvSpPr>
            <a:spLocks noGrp="1"/>
          </p:cNvSpPr>
          <p:nvPr>
            <p:ph sz="quarter" idx="1"/>
          </p:nvPr>
        </p:nvSpPr>
        <p:spPr/>
        <p:txBody>
          <a:bodyPr/>
          <a:lstStyle/>
          <a:p>
            <a:r>
              <a:rPr lang="en-US" dirty="0" smtClean="0"/>
              <a:t>Non-verbal reasoning </a:t>
            </a:r>
          </a:p>
          <a:p>
            <a:r>
              <a:rPr lang="en-US" dirty="0" smtClean="0"/>
              <a:t>Enables reasoning about:</a:t>
            </a:r>
          </a:p>
          <a:p>
            <a:pPr lvl="1"/>
            <a:r>
              <a:rPr lang="en-US" dirty="0" smtClean="0"/>
              <a:t> The shape, size, motion, position of objects in the physical world</a:t>
            </a:r>
          </a:p>
          <a:p>
            <a:pPr lvl="1"/>
            <a:r>
              <a:rPr lang="en-US" dirty="0"/>
              <a:t>O</a:t>
            </a:r>
            <a:r>
              <a:rPr lang="en-US" dirty="0" smtClean="0"/>
              <a:t>rientation in space</a:t>
            </a:r>
          </a:p>
          <a:p>
            <a:pPr lvl="1"/>
            <a:r>
              <a:rPr lang="en-US" dirty="0" smtClean="0"/>
              <a:t>The way objects in physical world interact</a:t>
            </a:r>
          </a:p>
          <a:p>
            <a:r>
              <a:rPr lang="en-US" dirty="0" smtClean="0"/>
              <a:t>Spatially gifted </a:t>
            </a:r>
            <a:r>
              <a:rPr lang="en-US" dirty="0" smtClean="0">
                <a:sym typeface="Wingdings" panose="05000000000000000000" pitchFamily="2" charset="2"/>
              </a:rPr>
              <a:t> verbally challenged</a:t>
            </a:r>
          </a:p>
          <a:p>
            <a:pPr lvl="1"/>
            <a:r>
              <a:rPr lang="en-US" dirty="0" smtClean="0"/>
              <a:t>Arduous process of putting thoughts into words</a:t>
            </a:r>
            <a:endParaRPr lang="en-US" dirty="0"/>
          </a:p>
        </p:txBody>
      </p:sp>
      <p:pic>
        <p:nvPicPr>
          <p:cNvPr id="24578" name="Picture 2" descr="https://www.jobtestprep.com/images/spatial-reasoning/spatial-reasoning-assembly.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06" t="-503" r="18819" b="37510"/>
          <a:stretch/>
        </p:blipFill>
        <p:spPr bwMode="auto">
          <a:xfrm>
            <a:off x="6248400" y="1036320"/>
            <a:ext cx="2286000" cy="145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241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76600" y="2667000"/>
            <a:ext cx="5181600" cy="3352800"/>
          </a:xfrm>
        </p:spPr>
        <p:txBody>
          <a:bodyPr>
            <a:normAutofit/>
          </a:bodyPr>
          <a:lstStyle/>
          <a:p>
            <a:pPr>
              <a:lnSpc>
                <a:spcPct val="200000"/>
              </a:lnSpc>
            </a:pPr>
            <a:endParaRPr lang="en-US" sz="2400" dirty="0" smtClean="0"/>
          </a:p>
          <a:p>
            <a:pPr>
              <a:lnSpc>
                <a:spcPct val="200000"/>
              </a:lnSpc>
            </a:pPr>
            <a:r>
              <a:rPr lang="en-US" sz="2400" dirty="0" smtClean="0"/>
              <a:t>Any questions so far?</a:t>
            </a:r>
            <a:endParaRPr lang="en-US" sz="2400" dirty="0"/>
          </a:p>
        </p:txBody>
      </p:sp>
      <p:sp>
        <p:nvSpPr>
          <p:cNvPr id="3" name="Slide Number Placeholder 2"/>
          <p:cNvSpPr>
            <a:spLocks noGrp="1"/>
          </p:cNvSpPr>
          <p:nvPr>
            <p:ph type="sldNum" sz="quarter" idx="12"/>
          </p:nvPr>
        </p:nvSpPr>
        <p:spPr/>
        <p:txBody>
          <a:bodyPr/>
          <a:lstStyle/>
          <a:p>
            <a:fld id="{8DAEFDE9-DF1B-4A50-8CF4-A9CBC86D7E9F}" type="slidenum">
              <a:rPr lang="en-US" smtClean="0"/>
              <a:pPr/>
              <a:t>15</a:t>
            </a:fld>
            <a:endParaRPr lang="en-US"/>
          </a:p>
        </p:txBody>
      </p:sp>
      <p:sp>
        <p:nvSpPr>
          <p:cNvPr id="4" name="Title 3"/>
          <p:cNvSpPr>
            <a:spLocks noGrp="1"/>
          </p:cNvSpPr>
          <p:nvPr>
            <p:ph type="title"/>
          </p:nvPr>
        </p:nvSpPr>
        <p:spPr/>
        <p:txBody>
          <a:bodyPr/>
          <a:lstStyle/>
          <a:p>
            <a:r>
              <a:rPr lang="en-US" dirty="0" smtClean="0"/>
              <a:t>What are your thoughts?</a:t>
            </a:r>
            <a:endParaRPr lang="en-US" dirty="0"/>
          </a:p>
        </p:txBody>
      </p:sp>
      <p:pic>
        <p:nvPicPr>
          <p:cNvPr id="4098" name="Picture 2" descr="http://clipartix.com/wp-content/uploads/2016/08/Questions-question-clipart-clipart-k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78" y="2819400"/>
            <a:ext cx="2236001" cy="336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57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dirty="0" smtClean="0"/>
              <a:t>Gold Standard Accessibility:</a:t>
            </a:r>
            <a:br>
              <a:rPr lang="en-US" sz="2800" dirty="0" smtClean="0"/>
            </a:br>
            <a:r>
              <a:rPr lang="en-US" sz="2800" dirty="0" smtClean="0"/>
              <a:t>What is UDL?</a:t>
            </a:r>
            <a:endParaRPr lang="en-US" sz="2800" dirty="0"/>
          </a:p>
        </p:txBody>
      </p:sp>
      <p:sp>
        <p:nvSpPr>
          <p:cNvPr id="3" name="Slide Number Placeholder 2"/>
          <p:cNvSpPr>
            <a:spLocks noGrp="1"/>
          </p:cNvSpPr>
          <p:nvPr>
            <p:ph type="sldNum" sz="quarter" idx="12"/>
          </p:nvPr>
        </p:nvSpPr>
        <p:spPr/>
        <p:txBody>
          <a:bodyPr>
            <a:normAutofit/>
          </a:bodyPr>
          <a:lstStyle/>
          <a:p>
            <a:fld id="{8DAEFDE9-DF1B-4A50-8CF4-A9CBC86D7E9F}" type="slidenum">
              <a:rPr lang="en-US" smtClean="0"/>
              <a:t>16</a:t>
            </a:fld>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57857832"/>
              </p:ext>
            </p:extLst>
          </p:nvPr>
        </p:nvGraphicFramePr>
        <p:xfrm>
          <a:off x="533400" y="1676400"/>
          <a:ext cx="8153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1674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Multiple means of </a:t>
            </a:r>
            <a:r>
              <a:rPr lang="en-US" b="1" u="sng" dirty="0" smtClean="0"/>
              <a:t>representation</a:t>
            </a:r>
            <a:r>
              <a:rPr lang="en-US" dirty="0" smtClean="0"/>
              <a:t>:</a:t>
            </a:r>
            <a:br>
              <a:rPr lang="en-US" dirty="0" smtClean="0"/>
            </a:br>
            <a:r>
              <a:rPr lang="en-US" dirty="0" smtClean="0"/>
              <a:t>The “what” of learning</a:t>
            </a:r>
            <a:endParaRPr lang="en-US" dirty="0"/>
          </a:p>
        </p:txBody>
      </p:sp>
      <p:sp>
        <p:nvSpPr>
          <p:cNvPr id="3" name="Slide Number Placeholder 2"/>
          <p:cNvSpPr>
            <a:spLocks noGrp="1"/>
          </p:cNvSpPr>
          <p:nvPr>
            <p:ph type="sldNum" sz="quarter" idx="12"/>
          </p:nvPr>
        </p:nvSpPr>
        <p:spPr/>
        <p:txBody>
          <a:bodyPr>
            <a:normAutofit/>
          </a:bodyPr>
          <a:lstStyle/>
          <a:p>
            <a:fld id="{8DAEFDE9-DF1B-4A50-8CF4-A9CBC86D7E9F}" type="slidenum">
              <a:rPr lang="en-US" smtClean="0"/>
              <a:t>17</a:t>
            </a:fld>
            <a:endParaRPr lang="en-US"/>
          </a:p>
        </p:txBody>
      </p:sp>
      <p:sp>
        <p:nvSpPr>
          <p:cNvPr id="4" name="Content Placeholder 3"/>
          <p:cNvSpPr>
            <a:spLocks noGrp="1"/>
          </p:cNvSpPr>
          <p:nvPr>
            <p:ph sz="quarter" idx="1"/>
          </p:nvPr>
        </p:nvSpPr>
        <p:spPr>
          <a:xfrm>
            <a:off x="326755" y="1600200"/>
            <a:ext cx="4169045" cy="4876800"/>
          </a:xfrm>
        </p:spPr>
        <p:txBody>
          <a:bodyPr>
            <a:normAutofit/>
          </a:bodyPr>
          <a:lstStyle/>
          <a:p>
            <a:r>
              <a:rPr lang="en-US" sz="2500" dirty="0" smtClean="0">
                <a:solidFill>
                  <a:schemeClr val="accent6">
                    <a:lumMod val="75000"/>
                  </a:schemeClr>
                </a:solidFill>
              </a:rPr>
              <a:t>“can </a:t>
            </a:r>
            <a:r>
              <a:rPr lang="en-US" sz="2500" dirty="0">
                <a:solidFill>
                  <a:schemeClr val="accent6">
                    <a:lumMod val="75000"/>
                  </a:schemeClr>
                </a:solidFill>
              </a:rPr>
              <a:t>you explain this in a different way</a:t>
            </a:r>
            <a:r>
              <a:rPr lang="en-US" sz="2500" dirty="0" smtClean="0">
                <a:solidFill>
                  <a:schemeClr val="accent6">
                    <a:lumMod val="75000"/>
                  </a:schemeClr>
                </a:solidFill>
              </a:rPr>
              <a:t>?”</a:t>
            </a:r>
          </a:p>
          <a:p>
            <a:pPr>
              <a:spcBef>
                <a:spcPts val="1800"/>
              </a:spcBef>
            </a:pPr>
            <a:r>
              <a:rPr lang="en-US" sz="2500" dirty="0" smtClean="0">
                <a:solidFill>
                  <a:srgbClr val="C00000"/>
                </a:solidFill>
                <a:cs typeface="Gisha" panose="020B0502040204020203" pitchFamily="34" charset="-79"/>
              </a:rPr>
              <a:t>“Recapping at the end of class…”</a:t>
            </a:r>
          </a:p>
          <a:p>
            <a:pPr lvl="1">
              <a:spcBef>
                <a:spcPts val="600"/>
              </a:spcBef>
            </a:pPr>
            <a:r>
              <a:rPr lang="en-US" sz="2500" dirty="0" smtClean="0">
                <a:solidFill>
                  <a:srgbClr val="0070C0"/>
                </a:solidFill>
              </a:rPr>
              <a:t>“…just a real quick recap” </a:t>
            </a:r>
          </a:p>
          <a:p>
            <a:pPr>
              <a:spcBef>
                <a:spcPts val="1800"/>
              </a:spcBef>
            </a:pPr>
            <a:r>
              <a:rPr lang="en-US" sz="2500" dirty="0" smtClean="0">
                <a:solidFill>
                  <a:srgbClr val="7030A0"/>
                </a:solidFill>
              </a:rPr>
              <a:t>“..he </a:t>
            </a:r>
            <a:r>
              <a:rPr lang="en-US" sz="2500" dirty="0">
                <a:solidFill>
                  <a:srgbClr val="7030A0"/>
                </a:solidFill>
              </a:rPr>
              <a:t>just talks, I draw what he says</a:t>
            </a:r>
            <a:r>
              <a:rPr lang="en-US" sz="2500" dirty="0" smtClean="0">
                <a:solidFill>
                  <a:srgbClr val="7030A0"/>
                </a:solidFill>
              </a:rPr>
              <a:t>.”</a:t>
            </a:r>
          </a:p>
          <a:p>
            <a:pPr>
              <a:spcBef>
                <a:spcPts val="1800"/>
              </a:spcBef>
            </a:pPr>
            <a:r>
              <a:rPr lang="en-US" sz="2500" dirty="0" smtClean="0">
                <a:solidFill>
                  <a:srgbClr val="086C22"/>
                </a:solidFill>
              </a:rPr>
              <a:t>“leave it on the board just a little bit longer” </a:t>
            </a:r>
            <a:endParaRPr lang="en-US" sz="2500" dirty="0">
              <a:solidFill>
                <a:srgbClr val="086C22"/>
              </a:solidFill>
            </a:endParaRPr>
          </a:p>
        </p:txBody>
      </p:sp>
      <p:pic>
        <p:nvPicPr>
          <p:cNvPr id="2050" name="Picture 2" descr="Image result for multiple means of representation">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06" r="13114" b="7203"/>
          <a:stretch/>
        </p:blipFill>
        <p:spPr bwMode="auto">
          <a:xfrm>
            <a:off x="4495800" y="2133599"/>
            <a:ext cx="4343399" cy="312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862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758952"/>
          </a:xfrm>
        </p:spPr>
        <p:txBody>
          <a:bodyPr>
            <a:normAutofit fontScale="90000"/>
          </a:bodyPr>
          <a:lstStyle/>
          <a:p>
            <a:r>
              <a:rPr lang="en-US" dirty="0" smtClean="0"/>
              <a:t>Multiple means of </a:t>
            </a:r>
            <a:r>
              <a:rPr lang="en-US" b="1" u="sng" dirty="0" smtClean="0"/>
              <a:t>expression</a:t>
            </a:r>
            <a:r>
              <a:rPr lang="en-US" dirty="0" smtClean="0"/>
              <a:t>:</a:t>
            </a:r>
            <a:br>
              <a:rPr lang="en-US" dirty="0" smtClean="0"/>
            </a:br>
            <a:r>
              <a:rPr lang="en-US" dirty="0" smtClean="0"/>
              <a:t>The “how” of learning</a:t>
            </a:r>
            <a:endParaRPr lang="en-US" dirty="0"/>
          </a:p>
        </p:txBody>
      </p:sp>
      <p:sp>
        <p:nvSpPr>
          <p:cNvPr id="3" name="Slide Number Placeholder 2"/>
          <p:cNvSpPr>
            <a:spLocks noGrp="1"/>
          </p:cNvSpPr>
          <p:nvPr>
            <p:ph type="sldNum" sz="quarter" idx="12"/>
          </p:nvPr>
        </p:nvSpPr>
        <p:spPr/>
        <p:txBody>
          <a:bodyPr>
            <a:normAutofit/>
          </a:bodyPr>
          <a:lstStyle/>
          <a:p>
            <a:fld id="{8DAEFDE9-DF1B-4A50-8CF4-A9CBC86D7E9F}" type="slidenum">
              <a:rPr lang="en-US" smtClean="0"/>
              <a:t>18</a:t>
            </a:fld>
            <a:endParaRPr lang="en-US"/>
          </a:p>
        </p:txBody>
      </p:sp>
      <p:sp>
        <p:nvSpPr>
          <p:cNvPr id="4" name="Content Placeholder 3"/>
          <p:cNvSpPr>
            <a:spLocks noGrp="1"/>
          </p:cNvSpPr>
          <p:nvPr>
            <p:ph sz="quarter" idx="1"/>
          </p:nvPr>
        </p:nvSpPr>
        <p:spPr>
          <a:xfrm>
            <a:off x="3208866" y="1600200"/>
            <a:ext cx="5706534" cy="4953000"/>
          </a:xfrm>
        </p:spPr>
        <p:txBody>
          <a:bodyPr>
            <a:normAutofit/>
          </a:bodyPr>
          <a:lstStyle/>
          <a:p>
            <a:pPr>
              <a:spcBef>
                <a:spcPts val="1400"/>
              </a:spcBef>
            </a:pPr>
            <a:r>
              <a:rPr lang="en-US" sz="2400" dirty="0" smtClean="0">
                <a:solidFill>
                  <a:srgbClr val="672C94"/>
                </a:solidFill>
              </a:rPr>
              <a:t>“Please bear with me…It </a:t>
            </a:r>
            <a:r>
              <a:rPr lang="en-US" sz="2400" dirty="0">
                <a:solidFill>
                  <a:srgbClr val="672C94"/>
                </a:solidFill>
              </a:rPr>
              <a:t>takes me longer to </a:t>
            </a:r>
            <a:r>
              <a:rPr lang="en-US" sz="2400" dirty="0" smtClean="0">
                <a:solidFill>
                  <a:srgbClr val="672C94"/>
                </a:solidFill>
              </a:rPr>
              <a:t>understand”</a:t>
            </a:r>
          </a:p>
          <a:p>
            <a:pPr lvl="1">
              <a:spcBef>
                <a:spcPts val="1400"/>
              </a:spcBef>
            </a:pPr>
            <a:r>
              <a:rPr lang="en-US" sz="2400" dirty="0" smtClean="0">
                <a:solidFill>
                  <a:schemeClr val="accent6">
                    <a:lumMod val="75000"/>
                  </a:schemeClr>
                </a:solidFill>
              </a:rPr>
              <a:t>“</a:t>
            </a:r>
            <a:r>
              <a:rPr lang="en-US" sz="2400" dirty="0">
                <a:solidFill>
                  <a:schemeClr val="accent6">
                    <a:lumMod val="75000"/>
                  </a:schemeClr>
                </a:solidFill>
              </a:rPr>
              <a:t>Studying takes longer, taking my exams takes </a:t>
            </a:r>
            <a:r>
              <a:rPr lang="en-US" sz="2400" dirty="0" smtClean="0">
                <a:solidFill>
                  <a:schemeClr val="accent6">
                    <a:lumMod val="75000"/>
                  </a:schemeClr>
                </a:solidFill>
              </a:rPr>
              <a:t>longer…”</a:t>
            </a:r>
          </a:p>
          <a:p>
            <a:pPr>
              <a:spcBef>
                <a:spcPts val="1400"/>
              </a:spcBef>
            </a:pPr>
            <a:r>
              <a:rPr lang="en-US" sz="2400" dirty="0" smtClean="0">
                <a:solidFill>
                  <a:srgbClr val="0070C0"/>
                </a:solidFill>
              </a:rPr>
              <a:t>“Clear directions, in the right order…and all parts of the instructions in one place”</a:t>
            </a:r>
          </a:p>
          <a:p>
            <a:pPr>
              <a:spcBef>
                <a:spcPts val="1400"/>
              </a:spcBef>
            </a:pPr>
            <a:r>
              <a:rPr lang="en-US" sz="2400" dirty="0">
                <a:solidFill>
                  <a:srgbClr val="086C22"/>
                </a:solidFill>
              </a:rPr>
              <a:t>“…looking around when I took my tests and getting accused of cheating when I wasn't. I need a small testing environment</a:t>
            </a:r>
            <a:r>
              <a:rPr lang="en-US" sz="2400" dirty="0" smtClean="0">
                <a:solidFill>
                  <a:srgbClr val="086C22"/>
                </a:solidFill>
              </a:rPr>
              <a:t>…”</a:t>
            </a:r>
            <a:endParaRPr lang="en-US" sz="2400" dirty="0">
              <a:solidFill>
                <a:srgbClr val="086C22"/>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298026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064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758952"/>
          </a:xfrm>
        </p:spPr>
        <p:txBody>
          <a:bodyPr>
            <a:normAutofit fontScale="90000"/>
          </a:bodyPr>
          <a:lstStyle/>
          <a:p>
            <a:r>
              <a:rPr lang="en-US" dirty="0" smtClean="0"/>
              <a:t>Multiple means of </a:t>
            </a:r>
            <a:r>
              <a:rPr lang="en-US" b="1" u="sng" dirty="0" smtClean="0"/>
              <a:t>engagement</a:t>
            </a:r>
            <a:r>
              <a:rPr lang="en-US" dirty="0" smtClean="0"/>
              <a:t>:</a:t>
            </a:r>
            <a:br>
              <a:rPr lang="en-US" dirty="0" smtClean="0"/>
            </a:br>
            <a:r>
              <a:rPr lang="en-US" dirty="0" smtClean="0"/>
              <a:t>The “why” of learning</a:t>
            </a:r>
            <a:endParaRPr lang="en-US" dirty="0"/>
          </a:p>
        </p:txBody>
      </p:sp>
      <p:sp>
        <p:nvSpPr>
          <p:cNvPr id="3" name="Slide Number Placeholder 2"/>
          <p:cNvSpPr>
            <a:spLocks noGrp="1"/>
          </p:cNvSpPr>
          <p:nvPr>
            <p:ph type="sldNum" sz="quarter" idx="12"/>
          </p:nvPr>
        </p:nvSpPr>
        <p:spPr/>
        <p:txBody>
          <a:bodyPr>
            <a:normAutofit/>
          </a:bodyPr>
          <a:lstStyle/>
          <a:p>
            <a:fld id="{8DAEFDE9-DF1B-4A50-8CF4-A9CBC86D7E9F}" type="slidenum">
              <a:rPr lang="en-US" smtClean="0"/>
              <a:t>19</a:t>
            </a:fld>
            <a:endParaRPr lang="en-US"/>
          </a:p>
        </p:txBody>
      </p:sp>
      <p:sp>
        <p:nvSpPr>
          <p:cNvPr id="4" name="Content Placeholder 3"/>
          <p:cNvSpPr>
            <a:spLocks noGrp="1"/>
          </p:cNvSpPr>
          <p:nvPr>
            <p:ph sz="quarter" idx="1"/>
          </p:nvPr>
        </p:nvSpPr>
        <p:spPr>
          <a:xfrm>
            <a:off x="2590800" y="1676400"/>
            <a:ext cx="6400800" cy="4953000"/>
          </a:xfrm>
        </p:spPr>
        <p:txBody>
          <a:bodyPr>
            <a:normAutofit/>
          </a:bodyPr>
          <a:lstStyle/>
          <a:p>
            <a:pPr>
              <a:spcBef>
                <a:spcPts val="600"/>
              </a:spcBef>
            </a:pPr>
            <a:r>
              <a:rPr lang="en-US" b="1" dirty="0" smtClean="0">
                <a:solidFill>
                  <a:srgbClr val="7030A0"/>
                </a:solidFill>
              </a:rPr>
              <a:t>“…not a copout or an excuse”</a:t>
            </a:r>
          </a:p>
          <a:p>
            <a:pPr>
              <a:spcBef>
                <a:spcPts val="600"/>
              </a:spcBef>
            </a:pPr>
            <a:r>
              <a:rPr lang="en-US" b="1" dirty="0" smtClean="0">
                <a:solidFill>
                  <a:schemeClr val="accent6">
                    <a:lumMod val="75000"/>
                  </a:schemeClr>
                </a:solidFill>
              </a:rPr>
              <a:t>“I </a:t>
            </a:r>
            <a:r>
              <a:rPr lang="en-US" b="1" dirty="0">
                <a:solidFill>
                  <a:schemeClr val="accent6">
                    <a:lumMod val="75000"/>
                  </a:schemeClr>
                </a:solidFill>
              </a:rPr>
              <a:t>thought I wasn’t good enough for </a:t>
            </a:r>
            <a:r>
              <a:rPr lang="en-US" b="1" dirty="0" smtClean="0">
                <a:solidFill>
                  <a:schemeClr val="accent6">
                    <a:lumMod val="75000"/>
                  </a:schemeClr>
                </a:solidFill>
              </a:rPr>
              <a:t>UF”</a:t>
            </a:r>
          </a:p>
          <a:p>
            <a:pPr>
              <a:spcBef>
                <a:spcPts val="600"/>
              </a:spcBef>
            </a:pPr>
            <a:r>
              <a:rPr lang="en-US" b="1" dirty="0">
                <a:solidFill>
                  <a:srgbClr val="C00000"/>
                </a:solidFill>
              </a:rPr>
              <a:t>“I tended to just blame it on myself for being </a:t>
            </a:r>
            <a:r>
              <a:rPr lang="en-US" b="1" dirty="0" smtClean="0">
                <a:solidFill>
                  <a:srgbClr val="C00000"/>
                </a:solidFill>
              </a:rPr>
              <a:t>stupid”</a:t>
            </a:r>
          </a:p>
          <a:p>
            <a:pPr>
              <a:spcBef>
                <a:spcPts val="2400"/>
              </a:spcBef>
            </a:pPr>
            <a:r>
              <a:rPr lang="en-US" b="1" dirty="0" smtClean="0">
                <a:solidFill>
                  <a:srgbClr val="0070C0"/>
                </a:solidFill>
              </a:rPr>
              <a:t>“I </a:t>
            </a:r>
            <a:r>
              <a:rPr lang="en-US" b="1" dirty="0">
                <a:solidFill>
                  <a:srgbClr val="0070C0"/>
                </a:solidFill>
              </a:rPr>
              <a:t>never procrastinate. I don't trust myself. I do it early</a:t>
            </a:r>
            <a:r>
              <a:rPr lang="en-US" b="1" dirty="0" smtClean="0">
                <a:solidFill>
                  <a:srgbClr val="0070C0"/>
                </a:solidFill>
              </a:rPr>
              <a:t>.”</a:t>
            </a:r>
          </a:p>
          <a:p>
            <a:pPr lvl="1">
              <a:spcBef>
                <a:spcPts val="600"/>
              </a:spcBef>
            </a:pPr>
            <a:r>
              <a:rPr lang="en-US" dirty="0" smtClean="0">
                <a:solidFill>
                  <a:schemeClr val="tx1"/>
                </a:solidFill>
              </a:rPr>
              <a:t>Course calendar very important</a:t>
            </a:r>
            <a:endParaRPr lang="en-US" dirty="0">
              <a:solidFill>
                <a:schemeClr val="tx1"/>
              </a:solidFill>
            </a:endParaRPr>
          </a:p>
        </p:txBody>
      </p:sp>
      <p:pic>
        <p:nvPicPr>
          <p:cNvPr id="3074" name="Picture 2" descr="https://ka-perseus-images.s3.amazonaws.com/8fad5a85019926d9e667978a1bc26001e32f616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4231" b="17448"/>
          <a:stretch/>
        </p:blipFill>
        <p:spPr bwMode="auto">
          <a:xfrm>
            <a:off x="87564" y="2819400"/>
            <a:ext cx="254246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48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a:t>
            </a:r>
            <a:r>
              <a:rPr lang="en-US" dirty="0" smtClean="0"/>
              <a:t>Disabilities &amp; Attention Disorder </a:t>
            </a:r>
            <a:endParaRPr lang="en-US" dirty="0"/>
          </a:p>
        </p:txBody>
      </p:sp>
      <p:sp>
        <p:nvSpPr>
          <p:cNvPr id="5" name="Slide Number Placeholder 4"/>
          <p:cNvSpPr>
            <a:spLocks noGrp="1"/>
          </p:cNvSpPr>
          <p:nvPr>
            <p:ph type="sldNum" sz="quarter" idx="12"/>
          </p:nvPr>
        </p:nvSpPr>
        <p:spPr/>
        <p:txBody>
          <a:bodyPr>
            <a:normAutofit/>
          </a:bodyPr>
          <a:lstStyle/>
          <a:p>
            <a:fld id="{8DAEFDE9-DF1B-4A50-8CF4-A9CBC86D7E9F}" type="slidenum">
              <a:rPr lang="en-US" smtClean="0"/>
              <a:pPr/>
              <a:t>2</a:t>
            </a:fld>
            <a:endParaRPr lang="en-US"/>
          </a:p>
        </p:txBody>
      </p:sp>
      <p:sp>
        <p:nvSpPr>
          <p:cNvPr id="3" name="Content Placeholder 2"/>
          <p:cNvSpPr>
            <a:spLocks noGrp="1"/>
          </p:cNvSpPr>
          <p:nvPr>
            <p:ph sz="quarter" idx="1"/>
          </p:nvPr>
        </p:nvSpPr>
        <p:spPr>
          <a:xfrm>
            <a:off x="612648" y="1600200"/>
            <a:ext cx="8153400" cy="4038600"/>
          </a:xfrm>
        </p:spPr>
        <p:txBody>
          <a:bodyPr>
            <a:normAutofit/>
          </a:bodyPr>
          <a:lstStyle/>
          <a:p>
            <a:r>
              <a:rPr lang="en-US" dirty="0"/>
              <a:t>Most prevalent disorder on college campuses</a:t>
            </a:r>
          </a:p>
          <a:p>
            <a:pPr lvl="1"/>
            <a:r>
              <a:rPr lang="en-US" dirty="0"/>
              <a:t>~60 % of students reporting a </a:t>
            </a:r>
            <a:r>
              <a:rPr lang="en-US" dirty="0" smtClean="0"/>
              <a:t>disability</a:t>
            </a:r>
            <a:r>
              <a:rPr lang="en-US" baseline="30000" dirty="0" smtClean="0"/>
              <a:t>1</a:t>
            </a:r>
            <a:endParaRPr lang="en-US" baseline="30000" dirty="0"/>
          </a:p>
          <a:p>
            <a:r>
              <a:rPr lang="en-US" dirty="0"/>
              <a:t>Life long disorder; Invisible disability</a:t>
            </a:r>
          </a:p>
          <a:p>
            <a:pPr lvl="1"/>
            <a:r>
              <a:rPr lang="en-US" dirty="0"/>
              <a:t>A neurological disorder that affects the brain's ability to receive, process, store, and respond to </a:t>
            </a:r>
            <a:r>
              <a:rPr lang="en-US" dirty="0" smtClean="0"/>
              <a:t>information</a:t>
            </a:r>
            <a:r>
              <a:rPr lang="en-US" baseline="30000" dirty="0" smtClean="0"/>
              <a:t>2</a:t>
            </a:r>
            <a:r>
              <a:rPr lang="en-US" dirty="0" smtClean="0"/>
              <a:t> </a:t>
            </a:r>
            <a:endParaRPr lang="en-US" dirty="0"/>
          </a:p>
          <a:p>
            <a:r>
              <a:rPr lang="en-US" dirty="0" smtClean="0"/>
              <a:t>Learning </a:t>
            </a:r>
            <a:r>
              <a:rPr lang="en-US" dirty="0"/>
              <a:t>Disabilities = “umbrella” term </a:t>
            </a:r>
          </a:p>
          <a:p>
            <a:pPr lvl="1"/>
            <a:r>
              <a:rPr lang="en-US" dirty="0" smtClean="0"/>
              <a:t>Specific </a:t>
            </a:r>
            <a:r>
              <a:rPr lang="en-US" dirty="0"/>
              <a:t>LD diagnosis can vary from person to </a:t>
            </a:r>
            <a:r>
              <a:rPr lang="en-US" dirty="0" smtClean="0"/>
              <a:t>person</a:t>
            </a:r>
          </a:p>
          <a:p>
            <a:r>
              <a:rPr lang="en-US" dirty="0"/>
              <a:t>~ 31-45% of individuals with LD or AD have </a:t>
            </a:r>
            <a:r>
              <a:rPr lang="en-US" dirty="0" smtClean="0"/>
              <a:t>both</a:t>
            </a:r>
            <a:r>
              <a:rPr lang="en-US" baseline="30000" dirty="0" smtClean="0"/>
              <a:t>3</a:t>
            </a:r>
            <a:endParaRPr lang="en-US" baseline="30000" dirty="0"/>
          </a:p>
        </p:txBody>
      </p:sp>
      <p:sp>
        <p:nvSpPr>
          <p:cNvPr id="4" name="TextBox 3"/>
          <p:cNvSpPr txBox="1"/>
          <p:nvPr/>
        </p:nvSpPr>
        <p:spPr>
          <a:xfrm>
            <a:off x="152400" y="5410199"/>
            <a:ext cx="8775853" cy="1015663"/>
          </a:xfrm>
          <a:prstGeom prst="rect">
            <a:avLst/>
          </a:prstGeom>
          <a:noFill/>
        </p:spPr>
        <p:txBody>
          <a:bodyPr wrap="square" rtlCol="0">
            <a:spAutoFit/>
          </a:bodyPr>
          <a:lstStyle/>
          <a:p>
            <a:pPr marL="342900" indent="-342900">
              <a:buFont typeface="+mj-lt"/>
              <a:buAutoNum type="arabicPeriod"/>
            </a:pPr>
            <a:r>
              <a:rPr lang="en-US" sz="1200" dirty="0" smtClean="0">
                <a:solidFill>
                  <a:prstClr val="black"/>
                </a:solidFill>
              </a:rPr>
              <a:t>U.S. Department of Education, National Center for Education Statistics. (2015). Digest of Education Statistics, 2013 (2015-011), Chapter 3.</a:t>
            </a:r>
          </a:p>
          <a:p>
            <a:pPr marL="342900" indent="-342900">
              <a:buFont typeface="+mj-lt"/>
              <a:buAutoNum type="arabicPeriod"/>
            </a:pPr>
            <a:r>
              <a:rPr lang="en-US" sz="1200" dirty="0" err="1" smtClean="0">
                <a:solidFill>
                  <a:prstClr val="black"/>
                </a:solidFill>
              </a:rPr>
              <a:t>Cortiella</a:t>
            </a:r>
            <a:r>
              <a:rPr lang="en-US" sz="1200" dirty="0" smtClean="0">
                <a:solidFill>
                  <a:prstClr val="black"/>
                </a:solidFill>
              </a:rPr>
              <a:t>, Candace and Horowitz, Sheldon H. The State of Learning Disabilities: Facts, Trends and Emerging Issues. New York: National Center for Learning Disabilities, 2014.</a:t>
            </a:r>
          </a:p>
          <a:p>
            <a:pPr marL="342900" indent="-342900">
              <a:buFont typeface="+mj-lt"/>
              <a:buAutoNum type="arabicPeriod"/>
            </a:pPr>
            <a:r>
              <a:rPr lang="en-US" sz="1200" dirty="0" err="1" smtClean="0">
                <a:solidFill>
                  <a:prstClr val="black"/>
                </a:solidFill>
              </a:rPr>
              <a:t>DuPaul</a:t>
            </a:r>
            <a:r>
              <a:rPr lang="en-US" sz="1200" dirty="0" smtClean="0">
                <a:solidFill>
                  <a:prstClr val="black"/>
                </a:solidFill>
              </a:rPr>
              <a:t>, et al., 2013. DOI: 10.1177/0022219412464351 </a:t>
            </a:r>
          </a:p>
        </p:txBody>
      </p:sp>
    </p:spTree>
    <p:extLst>
      <p:ext uri="{BB962C8B-B14F-4D97-AF65-F5344CB8AC3E}">
        <p14:creationId xmlns:p14="http://schemas.microsoft.com/office/powerpoint/2010/main" val="1083055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758952"/>
          </a:xfrm>
        </p:spPr>
        <p:txBody>
          <a:bodyPr>
            <a:noAutofit/>
          </a:bodyPr>
          <a:lstStyle/>
          <a:p>
            <a:r>
              <a:rPr lang="en-US" dirty="0" smtClean="0"/>
              <a:t>In a </a:t>
            </a:r>
            <a:r>
              <a:rPr lang="en-US" dirty="0"/>
              <a:t>n</a:t>
            </a:r>
            <a:r>
              <a:rPr lang="en-US" dirty="0" smtClean="0"/>
              <a:t>utshell: Concerns</a:t>
            </a:r>
            <a:endParaRPr lang="en-US" dirty="0"/>
          </a:p>
        </p:txBody>
      </p:sp>
      <p:sp>
        <p:nvSpPr>
          <p:cNvPr id="3" name="Slide Number Placeholder 2"/>
          <p:cNvSpPr>
            <a:spLocks noGrp="1"/>
          </p:cNvSpPr>
          <p:nvPr>
            <p:ph type="sldNum" sz="quarter" idx="12"/>
          </p:nvPr>
        </p:nvSpPr>
        <p:spPr/>
        <p:txBody>
          <a:bodyPr>
            <a:normAutofit/>
          </a:bodyPr>
          <a:lstStyle/>
          <a:p>
            <a:fld id="{8DAEFDE9-DF1B-4A50-8CF4-A9CBC86D7E9F}" type="slidenum">
              <a:rPr lang="en-US" smtClean="0"/>
              <a:pPr/>
              <a:t>20</a:t>
            </a:fld>
            <a:endParaRPr lang="en-US"/>
          </a:p>
        </p:txBody>
      </p:sp>
      <p:sp>
        <p:nvSpPr>
          <p:cNvPr id="4" name="Content Placeholder 3"/>
          <p:cNvSpPr>
            <a:spLocks noGrp="1"/>
          </p:cNvSpPr>
          <p:nvPr>
            <p:ph sz="quarter" idx="1"/>
          </p:nvPr>
        </p:nvSpPr>
        <p:spPr>
          <a:xfrm>
            <a:off x="304800" y="1527048"/>
            <a:ext cx="8232648" cy="4873752"/>
          </a:xfrm>
        </p:spPr>
        <p:txBody>
          <a:bodyPr>
            <a:normAutofit fontScale="92500" lnSpcReduction="20000"/>
          </a:bodyPr>
          <a:lstStyle/>
          <a:p>
            <a:r>
              <a:rPr lang="en-US" sz="3000" dirty="0" smtClean="0"/>
              <a:t>Academic Misunderstanding</a:t>
            </a:r>
          </a:p>
          <a:p>
            <a:pPr lvl="1"/>
            <a:r>
              <a:rPr lang="en-US" sz="2600" dirty="0" smtClean="0">
                <a:solidFill>
                  <a:srgbClr val="2E7D92"/>
                </a:solidFill>
              </a:rPr>
              <a:t>“…you’re just playing the disability </a:t>
            </a:r>
            <a:br>
              <a:rPr lang="en-US" sz="2600" dirty="0" smtClean="0">
                <a:solidFill>
                  <a:srgbClr val="2E7D92"/>
                </a:solidFill>
              </a:rPr>
            </a:br>
            <a:r>
              <a:rPr lang="en-US" sz="2600" dirty="0" smtClean="0">
                <a:solidFill>
                  <a:srgbClr val="2E7D92"/>
                </a:solidFill>
              </a:rPr>
              <a:t>card… oh you’re just not trying hard </a:t>
            </a:r>
            <a:br>
              <a:rPr lang="en-US" sz="2600" dirty="0" smtClean="0">
                <a:solidFill>
                  <a:srgbClr val="2E7D92"/>
                </a:solidFill>
              </a:rPr>
            </a:br>
            <a:r>
              <a:rPr lang="en-US" sz="2600" dirty="0" smtClean="0">
                <a:solidFill>
                  <a:srgbClr val="2E7D92"/>
                </a:solidFill>
              </a:rPr>
              <a:t>enough and I’m trying, like a lot”</a:t>
            </a:r>
          </a:p>
          <a:p>
            <a:pPr lvl="1"/>
            <a:endParaRPr lang="en-US" sz="2600" b="1" dirty="0" smtClean="0">
              <a:solidFill>
                <a:schemeClr val="accent5">
                  <a:lumMod val="75000"/>
                </a:schemeClr>
              </a:solidFill>
            </a:endParaRPr>
          </a:p>
          <a:p>
            <a:r>
              <a:rPr lang="en-US" sz="3000" dirty="0" smtClean="0"/>
              <a:t>Different Learning </a:t>
            </a:r>
            <a:r>
              <a:rPr lang="en-US" sz="3000" dirty="0"/>
              <a:t>S</a:t>
            </a:r>
            <a:r>
              <a:rPr lang="en-US" sz="3000" dirty="0" smtClean="0"/>
              <a:t>tyles</a:t>
            </a:r>
          </a:p>
          <a:p>
            <a:pPr lvl="1"/>
            <a:r>
              <a:rPr lang="en-US" sz="2600" dirty="0" smtClean="0">
                <a:solidFill>
                  <a:srgbClr val="672C94"/>
                </a:solidFill>
              </a:rPr>
              <a:t>“…no </a:t>
            </a:r>
            <a:r>
              <a:rPr lang="en-US" sz="2600" dirty="0">
                <a:solidFill>
                  <a:srgbClr val="672C94"/>
                </a:solidFill>
              </a:rPr>
              <a:t>one knows how hard it is to accommodate me having a learning disability because we all learn in different </a:t>
            </a:r>
            <a:r>
              <a:rPr lang="en-US" sz="2600" dirty="0" smtClean="0">
                <a:solidFill>
                  <a:srgbClr val="672C94"/>
                </a:solidFill>
              </a:rPr>
              <a:t>ways”</a:t>
            </a:r>
          </a:p>
          <a:p>
            <a:pPr lvl="1"/>
            <a:endParaRPr lang="en-US" sz="2600" dirty="0" smtClean="0">
              <a:solidFill>
                <a:srgbClr val="7030A0"/>
              </a:solidFill>
            </a:endParaRPr>
          </a:p>
          <a:p>
            <a:r>
              <a:rPr lang="en-US" sz="3000" dirty="0" smtClean="0"/>
              <a:t>Health/Wellness</a:t>
            </a:r>
          </a:p>
          <a:p>
            <a:pPr lvl="1"/>
            <a:r>
              <a:rPr lang="en-US" sz="2600" dirty="0" smtClean="0">
                <a:solidFill>
                  <a:srgbClr val="086C22"/>
                </a:solidFill>
              </a:rPr>
              <a:t>“ADHD </a:t>
            </a:r>
            <a:r>
              <a:rPr lang="en-US" sz="2600" dirty="0">
                <a:solidFill>
                  <a:srgbClr val="086C22"/>
                </a:solidFill>
              </a:rPr>
              <a:t>can </a:t>
            </a:r>
            <a:r>
              <a:rPr lang="en-US" sz="2600" dirty="0" smtClean="0">
                <a:solidFill>
                  <a:srgbClr val="086C22"/>
                </a:solidFill>
              </a:rPr>
              <a:t>contribute… and that </a:t>
            </a:r>
            <a:r>
              <a:rPr lang="en-US" sz="2600" dirty="0">
                <a:solidFill>
                  <a:srgbClr val="086C22"/>
                </a:solidFill>
              </a:rPr>
              <a:t>of course affects my overall </a:t>
            </a:r>
            <a:r>
              <a:rPr lang="en-US" sz="2600" dirty="0" smtClean="0">
                <a:solidFill>
                  <a:srgbClr val="086C22"/>
                </a:solidFill>
              </a:rPr>
              <a:t>health…without </a:t>
            </a:r>
            <a:r>
              <a:rPr lang="en-US" sz="2600" dirty="0">
                <a:solidFill>
                  <a:srgbClr val="086C22"/>
                </a:solidFill>
              </a:rPr>
              <a:t>consistent medication and then when I’m down I don’t want to </a:t>
            </a:r>
            <a:r>
              <a:rPr lang="en-US" sz="2600" dirty="0" smtClean="0">
                <a:solidFill>
                  <a:srgbClr val="086C22"/>
                </a:solidFill>
              </a:rPr>
              <a:t>exercise.”</a:t>
            </a:r>
          </a:p>
          <a:p>
            <a:pPr marL="274320" lvl="1" indent="0">
              <a:buNone/>
            </a:pPr>
            <a:endParaRPr lang="en-US" dirty="0"/>
          </a:p>
        </p:txBody>
      </p:sp>
      <p:pic>
        <p:nvPicPr>
          <p:cNvPr id="3074" name="Picture 2" descr="https://thumbs.dreamstime.com/t/misunderstanding-189975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14450"/>
            <a:ext cx="2857499"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939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758952"/>
          </a:xfrm>
        </p:spPr>
        <p:txBody>
          <a:bodyPr>
            <a:noAutofit/>
          </a:bodyPr>
          <a:lstStyle/>
          <a:p>
            <a:r>
              <a:rPr lang="en-US" dirty="0" smtClean="0"/>
              <a:t>In a </a:t>
            </a:r>
            <a:r>
              <a:rPr lang="en-US" dirty="0"/>
              <a:t>n</a:t>
            </a:r>
            <a:r>
              <a:rPr lang="en-US" dirty="0" smtClean="0"/>
              <a:t>utshell: Concerns</a:t>
            </a:r>
            <a:endParaRPr lang="en-US" dirty="0"/>
          </a:p>
        </p:txBody>
      </p:sp>
      <p:sp>
        <p:nvSpPr>
          <p:cNvPr id="3" name="Slide Number Placeholder 2"/>
          <p:cNvSpPr>
            <a:spLocks noGrp="1"/>
          </p:cNvSpPr>
          <p:nvPr>
            <p:ph type="sldNum" sz="quarter" idx="12"/>
          </p:nvPr>
        </p:nvSpPr>
        <p:spPr/>
        <p:txBody>
          <a:bodyPr>
            <a:normAutofit/>
          </a:bodyPr>
          <a:lstStyle/>
          <a:p>
            <a:fld id="{8DAEFDE9-DF1B-4A50-8CF4-A9CBC86D7E9F}" type="slidenum">
              <a:rPr lang="en-US" smtClean="0"/>
              <a:pPr/>
              <a:t>21</a:t>
            </a:fld>
            <a:endParaRPr lang="en-US"/>
          </a:p>
        </p:txBody>
      </p:sp>
      <p:pic>
        <p:nvPicPr>
          <p:cNvPr id="6" name="Picture 2" descr="http://clipartix.com/wp-content/uploads/2016/08/Questions-question-clipart-clipart-k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999" y="19050"/>
            <a:ext cx="2236001" cy="336728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sz="quarter" idx="1"/>
          </p:nvPr>
        </p:nvSpPr>
        <p:spPr>
          <a:xfrm>
            <a:off x="304800" y="1527048"/>
            <a:ext cx="8232648" cy="4873752"/>
          </a:xfrm>
        </p:spPr>
        <p:txBody>
          <a:bodyPr>
            <a:normAutofit fontScale="92500" lnSpcReduction="20000"/>
          </a:bodyPr>
          <a:lstStyle/>
          <a:p>
            <a:r>
              <a:rPr lang="en-US" sz="3000" dirty="0" smtClean="0"/>
              <a:t>Academic Misunderstanding</a:t>
            </a:r>
          </a:p>
          <a:p>
            <a:pPr lvl="1"/>
            <a:r>
              <a:rPr lang="en-US" sz="2600" dirty="0" smtClean="0">
                <a:solidFill>
                  <a:srgbClr val="2E7D92"/>
                </a:solidFill>
              </a:rPr>
              <a:t>“…you’re just playing the disability </a:t>
            </a:r>
            <a:br>
              <a:rPr lang="en-US" sz="2600" dirty="0" smtClean="0">
                <a:solidFill>
                  <a:srgbClr val="2E7D92"/>
                </a:solidFill>
              </a:rPr>
            </a:br>
            <a:r>
              <a:rPr lang="en-US" sz="2600" dirty="0" smtClean="0">
                <a:solidFill>
                  <a:srgbClr val="2E7D92"/>
                </a:solidFill>
              </a:rPr>
              <a:t>card… oh you’re just not trying hard </a:t>
            </a:r>
            <a:br>
              <a:rPr lang="en-US" sz="2600" dirty="0" smtClean="0">
                <a:solidFill>
                  <a:srgbClr val="2E7D92"/>
                </a:solidFill>
              </a:rPr>
            </a:br>
            <a:r>
              <a:rPr lang="en-US" sz="2600" dirty="0" smtClean="0">
                <a:solidFill>
                  <a:srgbClr val="2E7D92"/>
                </a:solidFill>
              </a:rPr>
              <a:t>enough and I’m trying, like a lot”</a:t>
            </a:r>
          </a:p>
          <a:p>
            <a:pPr lvl="1"/>
            <a:endParaRPr lang="en-US" sz="2600" b="1" dirty="0" smtClean="0">
              <a:solidFill>
                <a:schemeClr val="accent5">
                  <a:lumMod val="75000"/>
                </a:schemeClr>
              </a:solidFill>
            </a:endParaRPr>
          </a:p>
          <a:p>
            <a:r>
              <a:rPr lang="en-US" sz="3000" dirty="0" smtClean="0"/>
              <a:t>Different Learning </a:t>
            </a:r>
            <a:r>
              <a:rPr lang="en-US" sz="3000" dirty="0"/>
              <a:t>S</a:t>
            </a:r>
            <a:r>
              <a:rPr lang="en-US" sz="3000" dirty="0" smtClean="0"/>
              <a:t>tyles</a:t>
            </a:r>
          </a:p>
          <a:p>
            <a:pPr lvl="1"/>
            <a:r>
              <a:rPr lang="en-US" sz="2600" dirty="0" smtClean="0">
                <a:solidFill>
                  <a:srgbClr val="672C94"/>
                </a:solidFill>
              </a:rPr>
              <a:t>“…no </a:t>
            </a:r>
            <a:r>
              <a:rPr lang="en-US" sz="2600" dirty="0">
                <a:solidFill>
                  <a:srgbClr val="672C94"/>
                </a:solidFill>
              </a:rPr>
              <a:t>one knows how hard it is to accommodate me having a learning disability because we all learn in different </a:t>
            </a:r>
            <a:r>
              <a:rPr lang="en-US" sz="2600" dirty="0" smtClean="0">
                <a:solidFill>
                  <a:srgbClr val="672C94"/>
                </a:solidFill>
              </a:rPr>
              <a:t>ways”</a:t>
            </a:r>
          </a:p>
          <a:p>
            <a:pPr lvl="1"/>
            <a:endParaRPr lang="en-US" sz="2600" dirty="0" smtClean="0">
              <a:solidFill>
                <a:srgbClr val="7030A0"/>
              </a:solidFill>
            </a:endParaRPr>
          </a:p>
          <a:p>
            <a:r>
              <a:rPr lang="en-US" sz="3000" dirty="0" smtClean="0"/>
              <a:t>Health/Wellness</a:t>
            </a:r>
          </a:p>
          <a:p>
            <a:pPr lvl="1"/>
            <a:r>
              <a:rPr lang="en-US" sz="2600" dirty="0" smtClean="0">
                <a:solidFill>
                  <a:srgbClr val="086C22"/>
                </a:solidFill>
              </a:rPr>
              <a:t>“ADHD </a:t>
            </a:r>
            <a:r>
              <a:rPr lang="en-US" sz="2600" dirty="0">
                <a:solidFill>
                  <a:srgbClr val="086C22"/>
                </a:solidFill>
              </a:rPr>
              <a:t>can </a:t>
            </a:r>
            <a:r>
              <a:rPr lang="en-US" sz="2600" dirty="0" smtClean="0">
                <a:solidFill>
                  <a:srgbClr val="086C22"/>
                </a:solidFill>
              </a:rPr>
              <a:t>contribute… and that </a:t>
            </a:r>
            <a:r>
              <a:rPr lang="en-US" sz="2600" dirty="0">
                <a:solidFill>
                  <a:srgbClr val="086C22"/>
                </a:solidFill>
              </a:rPr>
              <a:t>of course affects my overall </a:t>
            </a:r>
            <a:r>
              <a:rPr lang="en-US" sz="2600" dirty="0" smtClean="0">
                <a:solidFill>
                  <a:srgbClr val="086C22"/>
                </a:solidFill>
              </a:rPr>
              <a:t>health…without </a:t>
            </a:r>
            <a:r>
              <a:rPr lang="en-US" sz="2600" dirty="0">
                <a:solidFill>
                  <a:srgbClr val="086C22"/>
                </a:solidFill>
              </a:rPr>
              <a:t>consistent medication and then when I’m down I don’t want to </a:t>
            </a:r>
            <a:r>
              <a:rPr lang="en-US" sz="2600" dirty="0" smtClean="0">
                <a:solidFill>
                  <a:srgbClr val="086C22"/>
                </a:solidFill>
              </a:rPr>
              <a:t>exercise.”</a:t>
            </a:r>
          </a:p>
          <a:p>
            <a:pPr marL="274320" lvl="1" indent="0">
              <a:buNone/>
            </a:pPr>
            <a:endParaRPr lang="en-US" dirty="0"/>
          </a:p>
        </p:txBody>
      </p:sp>
    </p:spTree>
    <p:extLst>
      <p:ext uri="{BB962C8B-B14F-4D97-AF65-F5344CB8AC3E}">
        <p14:creationId xmlns:p14="http://schemas.microsoft.com/office/powerpoint/2010/main" val="2764584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 n</a:t>
            </a:r>
            <a:r>
              <a:rPr lang="en-US" dirty="0" smtClean="0"/>
              <a:t>utshell</a:t>
            </a:r>
            <a:r>
              <a:rPr lang="en-US" dirty="0"/>
              <a:t>: </a:t>
            </a:r>
            <a:r>
              <a:rPr lang="en-US" dirty="0" smtClean="0"/>
              <a:t>Motivators</a:t>
            </a:r>
            <a:endParaRPr lang="en-US" dirty="0"/>
          </a:p>
        </p:txBody>
      </p:sp>
      <p:sp>
        <p:nvSpPr>
          <p:cNvPr id="3" name="Slide Number Placeholder 2"/>
          <p:cNvSpPr>
            <a:spLocks noGrp="1"/>
          </p:cNvSpPr>
          <p:nvPr>
            <p:ph type="sldNum" sz="quarter" idx="12"/>
          </p:nvPr>
        </p:nvSpPr>
        <p:spPr/>
        <p:txBody>
          <a:bodyPr>
            <a:normAutofit/>
          </a:bodyPr>
          <a:lstStyle/>
          <a:p>
            <a:fld id="{8DAEFDE9-DF1B-4A50-8CF4-A9CBC86D7E9F}" type="slidenum">
              <a:rPr lang="en-US" smtClean="0"/>
              <a:pPr/>
              <a:t>22</a:t>
            </a:fld>
            <a:endParaRPr lang="en-US"/>
          </a:p>
        </p:txBody>
      </p:sp>
      <p:sp>
        <p:nvSpPr>
          <p:cNvPr id="4" name="Content Placeholder 3"/>
          <p:cNvSpPr>
            <a:spLocks noGrp="1"/>
          </p:cNvSpPr>
          <p:nvPr>
            <p:ph sz="quarter" idx="1"/>
          </p:nvPr>
        </p:nvSpPr>
        <p:spPr>
          <a:xfrm>
            <a:off x="262759" y="3048000"/>
            <a:ext cx="8413531" cy="3087288"/>
          </a:xfrm>
        </p:spPr>
        <p:txBody>
          <a:bodyPr>
            <a:noAutofit/>
          </a:bodyPr>
          <a:lstStyle/>
          <a:p>
            <a:pPr>
              <a:spcBef>
                <a:spcPts val="0"/>
              </a:spcBef>
            </a:pPr>
            <a:r>
              <a:rPr lang="en-US" sz="2800" dirty="0" smtClean="0"/>
              <a:t>Believing in Self</a:t>
            </a:r>
            <a:endParaRPr lang="en-US" sz="2800" dirty="0"/>
          </a:p>
          <a:p>
            <a:pPr lvl="1">
              <a:spcBef>
                <a:spcPts val="0"/>
              </a:spcBef>
            </a:pPr>
            <a:r>
              <a:rPr lang="en-US" sz="2400" dirty="0" smtClean="0">
                <a:solidFill>
                  <a:srgbClr val="086C22"/>
                </a:solidFill>
              </a:rPr>
              <a:t>“…a </a:t>
            </a:r>
            <a:r>
              <a:rPr lang="en-US" sz="2400" dirty="0">
                <a:solidFill>
                  <a:srgbClr val="086C22"/>
                </a:solidFill>
              </a:rPr>
              <a:t>lot of my motivation comes from my own feelings of self worth, and how well I feel like I get along with </a:t>
            </a:r>
            <a:r>
              <a:rPr lang="en-US" sz="2400" dirty="0" smtClean="0">
                <a:solidFill>
                  <a:srgbClr val="086C22"/>
                </a:solidFill>
              </a:rPr>
              <a:t> society…”</a:t>
            </a:r>
            <a:r>
              <a:rPr lang="en-US" sz="2400" dirty="0" smtClean="0">
                <a:solidFill>
                  <a:srgbClr val="FF0000"/>
                </a:solidFill>
              </a:rPr>
              <a:t/>
            </a:r>
            <a:br>
              <a:rPr lang="en-US" sz="2400" dirty="0" smtClean="0">
                <a:solidFill>
                  <a:srgbClr val="FF0000"/>
                </a:solidFill>
              </a:rPr>
            </a:br>
            <a:r>
              <a:rPr lang="en-US" sz="1100" dirty="0" smtClean="0">
                <a:solidFill>
                  <a:srgbClr val="FF0000"/>
                </a:solidFill>
              </a:rPr>
              <a:t>  </a:t>
            </a:r>
            <a:endParaRPr lang="en-US" sz="2400" dirty="0" smtClean="0">
              <a:solidFill>
                <a:srgbClr val="FF0000"/>
              </a:solidFill>
            </a:endParaRPr>
          </a:p>
          <a:p>
            <a:pPr>
              <a:spcBef>
                <a:spcPts val="0"/>
              </a:spcBef>
            </a:pPr>
            <a:r>
              <a:rPr lang="en-US" sz="2800" dirty="0" smtClean="0"/>
              <a:t>Stress/Competition</a:t>
            </a:r>
            <a:r>
              <a:rPr lang="en-US" sz="2400" dirty="0" smtClean="0"/>
              <a:t> </a:t>
            </a:r>
          </a:p>
          <a:p>
            <a:pPr lvl="1">
              <a:spcBef>
                <a:spcPts val="0"/>
              </a:spcBef>
            </a:pPr>
            <a:r>
              <a:rPr lang="en-US" sz="2400" dirty="0" smtClean="0"/>
              <a:t>I </a:t>
            </a:r>
            <a:r>
              <a:rPr lang="en-US" sz="2400" dirty="0"/>
              <a:t>need to do more to prove myself than others and/or to compensate for the history of medical withdrawals and time out of college.”</a:t>
            </a:r>
            <a:endParaRPr lang="en-US" sz="2400" dirty="0">
              <a:solidFill>
                <a:schemeClr val="accent6">
                  <a:lumMod val="75000"/>
                </a:schemeClr>
              </a:solidFill>
            </a:endParaRPr>
          </a:p>
        </p:txBody>
      </p:sp>
      <p:sp>
        <p:nvSpPr>
          <p:cNvPr id="5" name="Content Placeholder 3"/>
          <p:cNvSpPr txBox="1">
            <a:spLocks/>
          </p:cNvSpPr>
          <p:nvPr/>
        </p:nvSpPr>
        <p:spPr>
          <a:xfrm>
            <a:off x="300859" y="1447800"/>
            <a:ext cx="6708228" cy="21336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spcBef>
                <a:spcPts val="0"/>
              </a:spcBef>
            </a:pPr>
            <a:r>
              <a:rPr lang="en-US" sz="2800" dirty="0" smtClean="0"/>
              <a:t>External Support</a:t>
            </a:r>
          </a:p>
          <a:p>
            <a:pPr lvl="1">
              <a:spcBef>
                <a:spcPts val="0"/>
              </a:spcBef>
            </a:pPr>
            <a:r>
              <a:rPr lang="en-US" sz="2400" dirty="0" smtClean="0">
                <a:solidFill>
                  <a:srgbClr val="7030A0"/>
                </a:solidFill>
              </a:rPr>
              <a:t>“Positive support is a major motivation </a:t>
            </a:r>
            <a:br>
              <a:rPr lang="en-US" sz="2400" dirty="0" smtClean="0">
                <a:solidFill>
                  <a:srgbClr val="7030A0"/>
                </a:solidFill>
              </a:rPr>
            </a:br>
            <a:r>
              <a:rPr lang="en-US" sz="2400" dirty="0" smtClean="0">
                <a:solidFill>
                  <a:srgbClr val="7030A0"/>
                </a:solidFill>
              </a:rPr>
              <a:t>and will be that extra support we need </a:t>
            </a:r>
            <a:br>
              <a:rPr lang="en-US" sz="2400" dirty="0" smtClean="0">
                <a:solidFill>
                  <a:srgbClr val="7030A0"/>
                </a:solidFill>
              </a:rPr>
            </a:br>
            <a:r>
              <a:rPr lang="en-US" sz="2400" dirty="0" smtClean="0">
                <a:solidFill>
                  <a:srgbClr val="7030A0"/>
                </a:solidFill>
              </a:rPr>
              <a:t>to succeed.”</a:t>
            </a:r>
          </a:p>
        </p:txBody>
      </p:sp>
      <p:pic>
        <p:nvPicPr>
          <p:cNvPr id="2050" name="Picture 2" descr="Image result for motivation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0987" y="1371601"/>
            <a:ext cx="2030059" cy="2057400"/>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131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Advising Practices Related to LD</a:t>
            </a:r>
            <a:endParaRPr lang="en-US" dirty="0"/>
          </a:p>
        </p:txBody>
      </p:sp>
      <p:sp>
        <p:nvSpPr>
          <p:cNvPr id="3" name="Slide Number Placeholder 2"/>
          <p:cNvSpPr>
            <a:spLocks noGrp="1"/>
          </p:cNvSpPr>
          <p:nvPr>
            <p:ph type="sldNum" sz="quarter" idx="12"/>
          </p:nvPr>
        </p:nvSpPr>
        <p:spPr/>
        <p:txBody>
          <a:bodyPr/>
          <a:lstStyle/>
          <a:p>
            <a:fld id="{8DAEFDE9-DF1B-4A50-8CF4-A9CBC86D7E9F}" type="slidenum">
              <a:rPr lang="en-US" smtClean="0"/>
              <a:pPr/>
              <a:t>23</a:t>
            </a:fld>
            <a:endParaRPr lang="en-US"/>
          </a:p>
        </p:txBody>
      </p:sp>
      <p:sp>
        <p:nvSpPr>
          <p:cNvPr id="6" name="Content Placeholder 4"/>
          <p:cNvSpPr>
            <a:spLocks noGrp="1"/>
          </p:cNvSpPr>
          <p:nvPr>
            <p:ph sz="quarter" idx="1"/>
          </p:nvPr>
        </p:nvSpPr>
        <p:spPr>
          <a:xfrm>
            <a:off x="457200" y="1524000"/>
            <a:ext cx="7020951" cy="4876800"/>
          </a:xfrm>
        </p:spPr>
        <p:txBody>
          <a:bodyPr>
            <a:noAutofit/>
          </a:bodyPr>
          <a:lstStyle/>
          <a:p>
            <a:r>
              <a:rPr lang="en-US" sz="2800" dirty="0" smtClean="0"/>
              <a:t>Temporal Sequencing</a:t>
            </a:r>
            <a:br>
              <a:rPr lang="en-US" sz="2800" dirty="0" smtClean="0"/>
            </a:br>
            <a:endParaRPr lang="en-US" sz="2800" dirty="0" smtClean="0"/>
          </a:p>
          <a:p>
            <a:r>
              <a:rPr lang="en-US" sz="2800" dirty="0" smtClean="0"/>
              <a:t>Poor time management</a:t>
            </a:r>
          </a:p>
          <a:p>
            <a:pPr lvl="1"/>
            <a:r>
              <a:rPr lang="en-US" sz="2800" dirty="0" smtClean="0"/>
              <a:t>Strategic class picking</a:t>
            </a:r>
            <a:br>
              <a:rPr lang="en-US" sz="2800" dirty="0" smtClean="0"/>
            </a:br>
            <a:endParaRPr lang="en-US" sz="2800" dirty="0" smtClean="0"/>
          </a:p>
          <a:p>
            <a:r>
              <a:rPr lang="en-US" sz="2800" dirty="0" smtClean="0"/>
              <a:t>Visual learning</a:t>
            </a:r>
          </a:p>
          <a:p>
            <a:pPr lvl="1"/>
            <a:r>
              <a:rPr lang="en-US" sz="2800" dirty="0" smtClean="0"/>
              <a:t>Visual Rubric</a:t>
            </a:r>
          </a:p>
          <a:p>
            <a:pPr lvl="1"/>
            <a:r>
              <a:rPr lang="en-US" sz="2800" dirty="0"/>
              <a:t>Course mapped out visually instead of with language</a:t>
            </a:r>
          </a:p>
          <a:p>
            <a:pPr marL="274320" lvl="1" indent="0">
              <a:buNone/>
            </a:pPr>
            <a:endParaRPr lang="en-US" sz="2800" dirty="0" smtClean="0"/>
          </a:p>
        </p:txBody>
      </p:sp>
      <p:pic>
        <p:nvPicPr>
          <p:cNvPr id="5" name="Picture 2" descr="http://www.cliparthut.com/clip-arts/803/class-schedule-clip-art-8032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256925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433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AEFDE9-DF1B-4A50-8CF4-A9CBC86D7E9F}" type="slidenum">
              <a:rPr lang="en-US" smtClean="0"/>
              <a:pPr/>
              <a:t>24</a:t>
            </a:fld>
            <a:endParaRPr lang="en-US"/>
          </a:p>
        </p:txBody>
      </p:sp>
      <p:sp>
        <p:nvSpPr>
          <p:cNvPr id="3" name="Title 2"/>
          <p:cNvSpPr>
            <a:spLocks noGrp="1"/>
          </p:cNvSpPr>
          <p:nvPr>
            <p:ph type="title"/>
          </p:nvPr>
        </p:nvSpPr>
        <p:spPr>
          <a:xfrm>
            <a:off x="3048000" y="5105400"/>
            <a:ext cx="5867400" cy="1219200"/>
          </a:xfrm>
        </p:spPr>
        <p:txBody>
          <a:bodyPr/>
          <a:lstStyle/>
          <a:p>
            <a:r>
              <a:rPr lang="en-US" dirty="0" smtClean="0"/>
              <a:t/>
            </a:r>
            <a:br>
              <a:rPr lang="en-US" dirty="0" smtClean="0"/>
            </a:br>
            <a:r>
              <a:rPr lang="en-US" dirty="0" smtClean="0">
                <a:solidFill>
                  <a:srgbClr val="FF0000"/>
                </a:solidFill>
              </a:rPr>
              <a:t>Lets look at the handout –</a:t>
            </a:r>
            <a:br>
              <a:rPr lang="en-US" dirty="0" smtClean="0">
                <a:solidFill>
                  <a:srgbClr val="FF0000"/>
                </a:solidFill>
              </a:rPr>
            </a:br>
            <a:r>
              <a:rPr lang="en-US" dirty="0" smtClean="0"/>
              <a:t>What are your thoughts?</a:t>
            </a:r>
            <a:endParaRPr lang="en-US" dirty="0"/>
          </a:p>
        </p:txBody>
      </p:sp>
      <p:sp>
        <p:nvSpPr>
          <p:cNvPr id="5" name="Text Placeholder 4"/>
          <p:cNvSpPr>
            <a:spLocks noGrp="1"/>
          </p:cNvSpPr>
          <p:nvPr>
            <p:ph type="body" sz="half" idx="2"/>
          </p:nvPr>
        </p:nvSpPr>
        <p:spPr/>
        <p:txBody>
          <a:bodyPr>
            <a:normAutofit/>
          </a:bodyPr>
          <a:lstStyle/>
          <a:p>
            <a:pPr>
              <a:lnSpc>
                <a:spcPct val="150000"/>
              </a:lnSpc>
            </a:pPr>
            <a:r>
              <a:rPr lang="en-US" sz="2000" dirty="0" smtClean="0">
                <a:solidFill>
                  <a:schemeClr val="bg1"/>
                </a:solidFill>
              </a:rPr>
              <a:t>“…</a:t>
            </a:r>
            <a:r>
              <a:rPr lang="en-US" sz="2000" dirty="0" smtClean="0">
                <a:solidFill>
                  <a:schemeClr val="bg1"/>
                </a:solidFill>
                <a:ea typeface="Calibri"/>
                <a:cs typeface="Times New Roman"/>
              </a:rPr>
              <a:t>a </a:t>
            </a:r>
            <a:r>
              <a:rPr lang="en-US" sz="2000" dirty="0">
                <a:solidFill>
                  <a:schemeClr val="bg1"/>
                </a:solidFill>
                <a:ea typeface="Calibri"/>
                <a:cs typeface="Times New Roman"/>
              </a:rPr>
              <a:t>nice table of the course number, what semester it was </a:t>
            </a:r>
            <a:r>
              <a:rPr lang="en-US" sz="2000" dirty="0" smtClean="0">
                <a:solidFill>
                  <a:schemeClr val="bg1"/>
                </a:solidFill>
                <a:ea typeface="Calibri"/>
                <a:cs typeface="Times New Roman"/>
              </a:rPr>
              <a:t>offered… </a:t>
            </a:r>
            <a:r>
              <a:rPr lang="en-US" sz="2000" dirty="0">
                <a:solidFill>
                  <a:schemeClr val="bg1"/>
                </a:solidFill>
                <a:ea typeface="Calibri"/>
                <a:cs typeface="Times New Roman"/>
              </a:rPr>
              <a:t>so that way  you knew when it </a:t>
            </a:r>
            <a:r>
              <a:rPr lang="en-US" sz="2000" dirty="0" smtClean="0">
                <a:solidFill>
                  <a:schemeClr val="bg1"/>
                </a:solidFill>
                <a:ea typeface="Calibri"/>
                <a:cs typeface="Times New Roman"/>
              </a:rPr>
              <a:t>was…the </a:t>
            </a:r>
            <a:r>
              <a:rPr lang="en-US" sz="2000" dirty="0">
                <a:solidFill>
                  <a:schemeClr val="bg1"/>
                </a:solidFill>
                <a:ea typeface="Calibri"/>
                <a:cs typeface="Times New Roman"/>
              </a:rPr>
              <a:t>name of the course, the prerequisites and </a:t>
            </a:r>
            <a:r>
              <a:rPr lang="en-US" sz="2000" dirty="0" smtClean="0">
                <a:solidFill>
                  <a:schemeClr val="bg1"/>
                </a:solidFill>
                <a:ea typeface="Calibri"/>
                <a:cs typeface="Times New Roman"/>
              </a:rPr>
              <a:t>co-requisites</a:t>
            </a:r>
            <a:r>
              <a:rPr lang="en-US" sz="2000" dirty="0">
                <a:solidFill>
                  <a:schemeClr val="bg1"/>
                </a:solidFill>
                <a:ea typeface="Calibri"/>
                <a:cs typeface="Times New Roman"/>
              </a:rPr>
              <a:t> </a:t>
            </a:r>
            <a:r>
              <a:rPr lang="en-US" sz="2000" dirty="0" smtClean="0">
                <a:solidFill>
                  <a:schemeClr val="bg1"/>
                </a:solidFill>
                <a:ea typeface="Calibri"/>
                <a:cs typeface="Times New Roman"/>
              </a:rPr>
              <a:t>… </a:t>
            </a:r>
            <a:r>
              <a:rPr lang="en-US" sz="2000" dirty="0">
                <a:solidFill>
                  <a:schemeClr val="bg1"/>
                </a:solidFill>
                <a:ea typeface="Calibri"/>
                <a:cs typeface="Times New Roman"/>
              </a:rPr>
              <a:t>all on one sheet </a:t>
            </a:r>
            <a:r>
              <a:rPr lang="en-US" sz="2000" dirty="0" smtClean="0">
                <a:solidFill>
                  <a:schemeClr val="bg1"/>
                </a:solidFill>
                <a:ea typeface="Calibri"/>
                <a:cs typeface="Times New Roman"/>
              </a:rPr>
              <a:t>“</a:t>
            </a:r>
            <a:endParaRPr lang="en-US" sz="2000" dirty="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874" y="561975"/>
            <a:ext cx="5963526" cy="4375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clipartix.com/wp-content/uploads/2016/08/Questions-question-clipart-clipart-ki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8100" y="5079988"/>
            <a:ext cx="811922" cy="122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729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8DAEFDE9-DF1B-4A50-8CF4-A9CBC86D7E9F}" type="slidenum">
              <a:rPr lang="en-US" smtClean="0"/>
              <a:pPr/>
              <a:t>25</a:t>
            </a:fld>
            <a:endParaRPr lang="en-US"/>
          </a:p>
        </p:txBody>
      </p:sp>
      <p:sp>
        <p:nvSpPr>
          <p:cNvPr id="5" name="Title 4"/>
          <p:cNvSpPr>
            <a:spLocks noGrp="1"/>
          </p:cNvSpPr>
          <p:nvPr>
            <p:ph type="title"/>
          </p:nvPr>
        </p:nvSpPr>
        <p:spPr/>
        <p:txBody>
          <a:bodyPr>
            <a:normAutofit/>
          </a:bodyPr>
          <a:lstStyle/>
          <a:p>
            <a:r>
              <a:rPr lang="en-US" dirty="0" smtClean="0"/>
              <a:t>Implications for Student Service Providers</a:t>
            </a:r>
            <a:endParaRPr lang="en-US" dirty="0"/>
          </a:p>
        </p:txBody>
      </p:sp>
      <p:sp>
        <p:nvSpPr>
          <p:cNvPr id="4" name="Text Placeholder 1"/>
          <p:cNvSpPr>
            <a:spLocks noGrp="1"/>
          </p:cNvSpPr>
          <p:nvPr>
            <p:ph type="body" idx="1"/>
          </p:nvPr>
        </p:nvSpPr>
        <p:spPr>
          <a:xfrm>
            <a:off x="1143000" y="2743200"/>
            <a:ext cx="7239000" cy="3352800"/>
          </a:xfrm>
        </p:spPr>
        <p:txBody>
          <a:bodyPr>
            <a:normAutofit/>
          </a:bodyPr>
          <a:lstStyle/>
          <a:p>
            <a:pPr marL="285750" indent="-285750" algn="l">
              <a:lnSpc>
                <a:spcPct val="200000"/>
              </a:lnSpc>
              <a:buFont typeface="Arial" panose="020B0604020202020204" pitchFamily="34" charset="0"/>
              <a:buChar char="•"/>
            </a:pPr>
            <a:r>
              <a:rPr lang="en-US" sz="2000" dirty="0" smtClean="0"/>
              <a:t>Student mental health providers</a:t>
            </a:r>
          </a:p>
          <a:p>
            <a:pPr marL="285750" indent="-285750" algn="l">
              <a:lnSpc>
                <a:spcPct val="200000"/>
              </a:lnSpc>
              <a:buFont typeface="Arial" panose="020B0604020202020204" pitchFamily="34" charset="0"/>
              <a:buChar char="•"/>
            </a:pPr>
            <a:r>
              <a:rPr lang="en-US" sz="2000" dirty="0" smtClean="0"/>
              <a:t>Disability providers</a:t>
            </a:r>
          </a:p>
          <a:p>
            <a:pPr marL="285750" indent="-285750" algn="l">
              <a:lnSpc>
                <a:spcPct val="200000"/>
              </a:lnSpc>
              <a:buFont typeface="Arial" panose="020B0604020202020204" pitchFamily="34" charset="0"/>
              <a:buChar char="•"/>
            </a:pPr>
            <a:r>
              <a:rPr lang="en-US" sz="2000" dirty="0" smtClean="0"/>
              <a:t>Academic advisors</a:t>
            </a:r>
            <a:endParaRPr lang="en-US" sz="2000" dirty="0"/>
          </a:p>
        </p:txBody>
      </p:sp>
    </p:spTree>
    <p:extLst>
      <p:ext uri="{BB962C8B-B14F-4D97-AF65-F5344CB8AC3E}">
        <p14:creationId xmlns:p14="http://schemas.microsoft.com/office/powerpoint/2010/main" val="1826159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800"/>
            <a:ext cx="8534400" cy="758952"/>
          </a:xfrm>
        </p:spPr>
        <p:txBody>
          <a:bodyPr>
            <a:noAutofit/>
          </a:bodyPr>
          <a:lstStyle/>
          <a:p>
            <a:r>
              <a:rPr lang="en-US" sz="2800" dirty="0" smtClean="0"/>
              <a:t>Implications for Student Mental Health Providers/Advisors</a:t>
            </a:r>
            <a:endParaRPr lang="en-US" sz="2800" dirty="0"/>
          </a:p>
        </p:txBody>
      </p:sp>
      <p:sp>
        <p:nvSpPr>
          <p:cNvPr id="4" name="Slide Number Placeholder 3"/>
          <p:cNvSpPr>
            <a:spLocks noGrp="1"/>
          </p:cNvSpPr>
          <p:nvPr>
            <p:ph type="sldNum" sz="quarter" idx="12"/>
          </p:nvPr>
        </p:nvSpPr>
        <p:spPr/>
        <p:txBody>
          <a:bodyPr>
            <a:normAutofit/>
          </a:bodyPr>
          <a:lstStyle/>
          <a:p>
            <a:fld id="{8DAEFDE9-DF1B-4A50-8CF4-A9CBC86D7E9F}" type="slidenum">
              <a:rPr lang="en-US" smtClean="0"/>
              <a:pPr/>
              <a:t>26</a:t>
            </a:fld>
            <a:endParaRPr lang="en-US"/>
          </a:p>
        </p:txBody>
      </p:sp>
      <p:sp>
        <p:nvSpPr>
          <p:cNvPr id="7" name="Content Placeholder 5"/>
          <p:cNvSpPr>
            <a:spLocks noGrp="1"/>
          </p:cNvSpPr>
          <p:nvPr>
            <p:ph sz="quarter" idx="1"/>
          </p:nvPr>
        </p:nvSpPr>
        <p:spPr/>
        <p:txBody>
          <a:bodyPr>
            <a:normAutofit lnSpcReduction="10000"/>
          </a:bodyPr>
          <a:lstStyle/>
          <a:p>
            <a:r>
              <a:rPr lang="en-US" dirty="0" smtClean="0"/>
              <a:t>Common co-occurring problems:</a:t>
            </a:r>
          </a:p>
          <a:p>
            <a:pPr lvl="1"/>
            <a:r>
              <a:rPr lang="en-US" dirty="0" smtClean="0"/>
              <a:t>ADHD and LD often co-occur</a:t>
            </a:r>
          </a:p>
          <a:p>
            <a:pPr lvl="1"/>
            <a:r>
              <a:rPr lang="en-US" dirty="0" smtClean="0"/>
              <a:t>Anxiety</a:t>
            </a:r>
          </a:p>
          <a:p>
            <a:pPr lvl="1"/>
            <a:r>
              <a:rPr lang="en-US" dirty="0" smtClean="0"/>
              <a:t>Depression</a:t>
            </a:r>
          </a:p>
          <a:p>
            <a:pPr lvl="1"/>
            <a:r>
              <a:rPr lang="en-US" dirty="0" smtClean="0"/>
              <a:t>Oppositional defiant </a:t>
            </a:r>
            <a:r>
              <a:rPr lang="en-US" dirty="0"/>
              <a:t>d</a:t>
            </a:r>
            <a:r>
              <a:rPr lang="en-US" dirty="0" smtClean="0"/>
              <a:t>isorder</a:t>
            </a:r>
          </a:p>
          <a:p>
            <a:pPr lvl="1"/>
            <a:r>
              <a:rPr lang="en-US" dirty="0" smtClean="0"/>
              <a:t>Conduct disorder</a:t>
            </a:r>
          </a:p>
          <a:p>
            <a:pPr lvl="1"/>
            <a:r>
              <a:rPr lang="en-US" dirty="0" smtClean="0"/>
              <a:t>Developmental coordination disorder</a:t>
            </a:r>
          </a:p>
          <a:p>
            <a:pPr lvl="1"/>
            <a:r>
              <a:rPr lang="en-US" dirty="0" smtClean="0"/>
              <a:t>Tic/</a:t>
            </a:r>
            <a:r>
              <a:rPr lang="en-US" dirty="0"/>
              <a:t>Tourette’s </a:t>
            </a:r>
            <a:r>
              <a:rPr lang="en-US" dirty="0" smtClean="0"/>
              <a:t>disorders</a:t>
            </a:r>
          </a:p>
          <a:p>
            <a:pPr marL="274320" lvl="1" indent="0">
              <a:buNone/>
            </a:pPr>
            <a:endParaRPr lang="en-US" sz="2000" dirty="0" smtClean="0">
              <a:solidFill>
                <a:schemeClr val="tx1"/>
              </a:solidFill>
            </a:endParaRPr>
          </a:p>
          <a:p>
            <a:pPr marL="274320" lvl="1" indent="0">
              <a:buNone/>
            </a:pPr>
            <a:r>
              <a:rPr lang="en-US" sz="2000" dirty="0" smtClean="0">
                <a:solidFill>
                  <a:schemeClr val="tx1"/>
                </a:solidFill>
              </a:rPr>
              <a:t>ADHD or LD rarely stands alone. A proper evaluation of the student’s struggles and needs is pivotal. It is also important to emphasize the student’s particular strengths when the student’s treatment plan is being developed.</a:t>
            </a:r>
            <a:endParaRPr lang="en-US" dirty="0" smtClean="0"/>
          </a:p>
        </p:txBody>
      </p:sp>
    </p:spTree>
    <p:extLst>
      <p:ext uri="{BB962C8B-B14F-4D97-AF65-F5344CB8AC3E}">
        <p14:creationId xmlns:p14="http://schemas.microsoft.com/office/powerpoint/2010/main" val="3186649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for Disability Providers/Advisors</a:t>
            </a:r>
            <a:endParaRPr lang="en-US" dirty="0"/>
          </a:p>
        </p:txBody>
      </p:sp>
      <p:sp>
        <p:nvSpPr>
          <p:cNvPr id="3" name="Slide Number Placeholder 2"/>
          <p:cNvSpPr>
            <a:spLocks noGrp="1"/>
          </p:cNvSpPr>
          <p:nvPr>
            <p:ph type="sldNum" sz="quarter" idx="12"/>
          </p:nvPr>
        </p:nvSpPr>
        <p:spPr/>
        <p:txBody>
          <a:bodyPr>
            <a:normAutofit/>
          </a:bodyPr>
          <a:lstStyle/>
          <a:p>
            <a:fld id="{8DAEFDE9-DF1B-4A50-8CF4-A9CBC86D7E9F}" type="slidenum">
              <a:rPr lang="en-US" smtClean="0"/>
              <a:pPr/>
              <a:t>27</a:t>
            </a:fld>
            <a:endParaRPr lang="en-US"/>
          </a:p>
        </p:txBody>
      </p:sp>
      <p:sp>
        <p:nvSpPr>
          <p:cNvPr id="5" name="Content Placeholder 4"/>
          <p:cNvSpPr>
            <a:spLocks noGrp="1"/>
          </p:cNvSpPr>
          <p:nvPr>
            <p:ph sz="quarter" idx="1"/>
          </p:nvPr>
        </p:nvSpPr>
        <p:spPr/>
        <p:txBody>
          <a:bodyPr>
            <a:normAutofit lnSpcReduction="10000"/>
          </a:bodyPr>
          <a:lstStyle/>
          <a:p>
            <a:r>
              <a:rPr lang="en-US" dirty="0" smtClean="0"/>
              <a:t>Understanding LD/ADHD is important for the DRC to best support students</a:t>
            </a:r>
          </a:p>
          <a:p>
            <a:pPr lvl="1"/>
            <a:r>
              <a:rPr lang="en-US" dirty="0" smtClean="0"/>
              <a:t>Informs intake process</a:t>
            </a:r>
          </a:p>
          <a:p>
            <a:pPr lvl="1"/>
            <a:r>
              <a:rPr lang="en-US" dirty="0" smtClean="0"/>
              <a:t>Informs follow-up process</a:t>
            </a:r>
          </a:p>
          <a:p>
            <a:pPr lvl="2"/>
            <a:r>
              <a:rPr lang="en-US" dirty="0" smtClean="0"/>
              <a:t>Connects students with resources across campus</a:t>
            </a:r>
          </a:p>
          <a:p>
            <a:pPr lvl="2"/>
            <a:r>
              <a:rPr lang="en-US" dirty="0" smtClean="0"/>
              <a:t>Work with students for Strategy/Support groups at the DRC</a:t>
            </a:r>
          </a:p>
          <a:p>
            <a:pPr lvl="1"/>
            <a:r>
              <a:rPr lang="en-US" dirty="0" smtClean="0"/>
              <a:t>Campus outreach efforts</a:t>
            </a:r>
          </a:p>
          <a:p>
            <a:pPr lvl="2"/>
            <a:r>
              <a:rPr lang="en-US" dirty="0" smtClean="0"/>
              <a:t>Helps DRC tailor presentations and include information about LD/ADHD</a:t>
            </a:r>
          </a:p>
          <a:p>
            <a:pPr lvl="1"/>
            <a:r>
              <a:rPr lang="en-US" dirty="0" smtClean="0"/>
              <a:t>Collaboration across campus</a:t>
            </a:r>
          </a:p>
          <a:p>
            <a:pPr lvl="2"/>
            <a:r>
              <a:rPr lang="en-US" dirty="0" smtClean="0"/>
              <a:t>Working with partners across UF including CRC, CWC, Gator Well, MCDA, Advisors!</a:t>
            </a:r>
            <a:endParaRPr lang="en-US" dirty="0"/>
          </a:p>
        </p:txBody>
      </p:sp>
    </p:spTree>
    <p:extLst>
      <p:ext uri="{BB962C8B-B14F-4D97-AF65-F5344CB8AC3E}">
        <p14:creationId xmlns:p14="http://schemas.microsoft.com/office/powerpoint/2010/main" val="1753514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Implications for Academic Advisors</a:t>
            </a:r>
            <a:endParaRPr lang="en-US" dirty="0"/>
          </a:p>
        </p:txBody>
      </p:sp>
      <p:sp>
        <p:nvSpPr>
          <p:cNvPr id="3" name="Slide Number Placeholder 2"/>
          <p:cNvSpPr>
            <a:spLocks noGrp="1"/>
          </p:cNvSpPr>
          <p:nvPr>
            <p:ph type="sldNum" sz="quarter" idx="12"/>
          </p:nvPr>
        </p:nvSpPr>
        <p:spPr/>
        <p:txBody>
          <a:bodyPr>
            <a:normAutofit/>
          </a:bodyPr>
          <a:lstStyle/>
          <a:p>
            <a:fld id="{8DAEFDE9-DF1B-4A50-8CF4-A9CBC86D7E9F}" type="slidenum">
              <a:rPr lang="en-US" smtClean="0"/>
              <a:pPr/>
              <a:t>28</a:t>
            </a:fld>
            <a:endParaRPr lang="en-US"/>
          </a:p>
        </p:txBody>
      </p:sp>
      <p:sp>
        <p:nvSpPr>
          <p:cNvPr id="5" name="Content Placeholder 3"/>
          <p:cNvSpPr>
            <a:spLocks noGrp="1"/>
          </p:cNvSpPr>
          <p:nvPr>
            <p:ph sz="quarter" idx="1"/>
          </p:nvPr>
        </p:nvSpPr>
        <p:spPr/>
        <p:txBody>
          <a:bodyPr>
            <a:normAutofit/>
          </a:bodyPr>
          <a:lstStyle/>
          <a:p>
            <a:r>
              <a:rPr lang="en-US" sz="2400" dirty="0" smtClean="0"/>
              <a:t>Proactively </a:t>
            </a:r>
            <a:r>
              <a:rPr lang="en-US" sz="2400" dirty="0"/>
              <a:t>removing barriers to access and </a:t>
            </a:r>
            <a:r>
              <a:rPr lang="en-US" sz="2400" dirty="0" smtClean="0"/>
              <a:t>inclusion</a:t>
            </a:r>
          </a:p>
          <a:p>
            <a:endParaRPr lang="en-US" sz="2400" dirty="0" smtClean="0"/>
          </a:p>
          <a:p>
            <a:r>
              <a:rPr lang="en-US" sz="2400" dirty="0" smtClean="0"/>
              <a:t>Mindset </a:t>
            </a:r>
            <a:r>
              <a:rPr lang="en-US" sz="2400" dirty="0"/>
              <a:t>of proactive inclusion is important because very few students with disabilities have a visible </a:t>
            </a:r>
            <a:r>
              <a:rPr lang="en-US" sz="2400" dirty="0" smtClean="0"/>
              <a:t>disability</a:t>
            </a:r>
          </a:p>
          <a:p>
            <a:endParaRPr lang="en-US" sz="2400" dirty="0" smtClean="0"/>
          </a:p>
          <a:p>
            <a:r>
              <a:rPr lang="en-US" sz="2400" dirty="0" smtClean="0"/>
              <a:t>Learning best practices</a:t>
            </a:r>
            <a:r>
              <a:rPr lang="en-US" sz="2400" dirty="0"/>
              <a:t> </a:t>
            </a:r>
            <a:r>
              <a:rPr lang="en-US" sz="2400" dirty="0" smtClean="0"/>
              <a:t>– </a:t>
            </a:r>
            <a:r>
              <a:rPr lang="en-US" sz="2400" dirty="0"/>
              <a:t>advisors would benefit from focused trainings on inclusive advising </a:t>
            </a:r>
            <a:r>
              <a:rPr lang="en-US" sz="2400" dirty="0" smtClean="0"/>
              <a:t>techniques</a:t>
            </a:r>
          </a:p>
          <a:p>
            <a:endParaRPr lang="en-US" sz="2400" dirty="0" smtClean="0"/>
          </a:p>
          <a:p>
            <a:r>
              <a:rPr lang="en-US" sz="2400" dirty="0" smtClean="0"/>
              <a:t>Inclusive practices can become </a:t>
            </a:r>
            <a:r>
              <a:rPr lang="en-US" sz="2400" dirty="0"/>
              <a:t>more automatic over time</a:t>
            </a:r>
          </a:p>
          <a:p>
            <a:endParaRPr lang="en-US" dirty="0" smtClean="0"/>
          </a:p>
          <a:p>
            <a:endParaRPr lang="en-US" dirty="0"/>
          </a:p>
        </p:txBody>
      </p:sp>
    </p:spTree>
    <p:extLst>
      <p:ext uri="{BB962C8B-B14F-4D97-AF65-F5344CB8AC3E}">
        <p14:creationId xmlns:p14="http://schemas.microsoft.com/office/powerpoint/2010/main" val="1645578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Sheet</a:t>
            </a:r>
            <a:endParaRPr lang="en-US" dirty="0"/>
          </a:p>
        </p:txBody>
      </p:sp>
      <p:sp>
        <p:nvSpPr>
          <p:cNvPr id="3" name="Slide Number Placeholder 2"/>
          <p:cNvSpPr>
            <a:spLocks noGrp="1"/>
          </p:cNvSpPr>
          <p:nvPr>
            <p:ph type="sldNum" sz="quarter" idx="12"/>
          </p:nvPr>
        </p:nvSpPr>
        <p:spPr/>
        <p:txBody>
          <a:bodyPr>
            <a:normAutofit/>
          </a:bodyPr>
          <a:lstStyle/>
          <a:p>
            <a:fld id="{8DAEFDE9-DF1B-4A50-8CF4-A9CBC86D7E9F}" type="slidenum">
              <a:rPr lang="en-US" smtClean="0"/>
              <a:pPr/>
              <a:t>29</a:t>
            </a:fld>
            <a:endParaRPr lang="en-US"/>
          </a:p>
        </p:txBody>
      </p:sp>
      <p:sp>
        <p:nvSpPr>
          <p:cNvPr id="5" name="Content Placeholder 3"/>
          <p:cNvSpPr>
            <a:spLocks noGrp="1"/>
          </p:cNvSpPr>
          <p:nvPr>
            <p:ph sz="quarter" idx="1"/>
          </p:nvPr>
        </p:nvSpPr>
        <p:spPr>
          <a:xfrm>
            <a:off x="301752" y="1527048"/>
            <a:ext cx="8503920" cy="4797552"/>
          </a:xfrm>
        </p:spPr>
        <p:txBody>
          <a:bodyPr>
            <a:normAutofit lnSpcReduction="10000"/>
          </a:bodyPr>
          <a:lstStyle/>
          <a:p>
            <a:pPr>
              <a:spcBef>
                <a:spcPts val="1200"/>
              </a:spcBef>
            </a:pPr>
            <a:r>
              <a:rPr lang="en-US" sz="2400" dirty="0" smtClean="0"/>
              <a:t>Asking </a:t>
            </a:r>
            <a:r>
              <a:rPr lang="en-US" sz="2400" dirty="0"/>
              <a:t>questions such as, “Are there a particular times of the day in which you are more or less productive/attentive</a:t>
            </a:r>
            <a:r>
              <a:rPr lang="en-US" sz="2400" dirty="0" smtClean="0"/>
              <a:t>?”</a:t>
            </a:r>
          </a:p>
          <a:p>
            <a:pPr>
              <a:spcBef>
                <a:spcPts val="1200"/>
              </a:spcBef>
            </a:pPr>
            <a:r>
              <a:rPr lang="en-US" sz="2400" dirty="0" smtClean="0"/>
              <a:t>Being </a:t>
            </a:r>
            <a:r>
              <a:rPr lang="en-US" sz="2400" dirty="0"/>
              <a:t>aware of the campus layout and access restrictions </a:t>
            </a:r>
            <a:endParaRPr lang="en-US" sz="2400" dirty="0" smtClean="0"/>
          </a:p>
          <a:p>
            <a:pPr>
              <a:spcBef>
                <a:spcPts val="1200"/>
              </a:spcBef>
            </a:pPr>
            <a:r>
              <a:rPr lang="en-US" sz="2400" dirty="0" smtClean="0"/>
              <a:t>Understanding </a:t>
            </a:r>
            <a:r>
              <a:rPr lang="en-US" sz="2400" dirty="0"/>
              <a:t>teaching styles for common courses and learning styles/strategies that pair with </a:t>
            </a:r>
            <a:r>
              <a:rPr lang="en-US" sz="2400" dirty="0" smtClean="0"/>
              <a:t>them</a:t>
            </a:r>
            <a:endParaRPr lang="en-US" sz="2400" dirty="0"/>
          </a:p>
          <a:p>
            <a:pPr>
              <a:spcBef>
                <a:spcPts val="1200"/>
              </a:spcBef>
            </a:pPr>
            <a:r>
              <a:rPr lang="en-US" sz="2400" dirty="0" smtClean="0"/>
              <a:t>Being knowledgeable </a:t>
            </a:r>
            <a:r>
              <a:rPr lang="en-US" sz="2400" dirty="0"/>
              <a:t>about academic accommodations </a:t>
            </a:r>
            <a:endParaRPr lang="en-US" sz="2400" dirty="0" smtClean="0"/>
          </a:p>
          <a:p>
            <a:pPr>
              <a:spcBef>
                <a:spcPts val="1200"/>
              </a:spcBef>
            </a:pPr>
            <a:r>
              <a:rPr lang="en-US" sz="2400" dirty="0" smtClean="0"/>
              <a:t>Creating </a:t>
            </a:r>
            <a:r>
              <a:rPr lang="en-US" sz="2400" dirty="0"/>
              <a:t>an accessible office </a:t>
            </a:r>
            <a:r>
              <a:rPr lang="en-US" sz="2400" dirty="0" smtClean="0"/>
              <a:t>set-up</a:t>
            </a:r>
          </a:p>
          <a:p>
            <a:pPr>
              <a:spcBef>
                <a:spcPts val="1200"/>
              </a:spcBef>
            </a:pPr>
            <a:r>
              <a:rPr lang="en-US" sz="2400" dirty="0" smtClean="0"/>
              <a:t>Acknowledging </a:t>
            </a:r>
            <a:r>
              <a:rPr lang="en-US" sz="2400" dirty="0"/>
              <a:t>the diversity of experiences brought by each student, increasing chances for building connections and rapport </a:t>
            </a:r>
          </a:p>
        </p:txBody>
      </p:sp>
    </p:spTree>
    <p:extLst>
      <p:ext uri="{BB962C8B-B14F-4D97-AF65-F5344CB8AC3E}">
        <p14:creationId xmlns:p14="http://schemas.microsoft.com/office/powerpoint/2010/main" val="2911258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Disabilities at UF</a:t>
            </a:r>
            <a:endParaRPr lang="en-US" dirty="0"/>
          </a:p>
        </p:txBody>
      </p:sp>
      <p:sp>
        <p:nvSpPr>
          <p:cNvPr id="3" name="Slide Number Placeholder 2"/>
          <p:cNvSpPr>
            <a:spLocks noGrp="1"/>
          </p:cNvSpPr>
          <p:nvPr>
            <p:ph type="sldNum" sz="quarter" idx="12"/>
          </p:nvPr>
        </p:nvSpPr>
        <p:spPr/>
        <p:txBody>
          <a:bodyPr>
            <a:normAutofit/>
          </a:bodyPr>
          <a:lstStyle/>
          <a:p>
            <a:fld id="{8DAEFDE9-DF1B-4A50-8CF4-A9CBC86D7E9F}" type="slidenum">
              <a:rPr lang="en-US" smtClean="0"/>
              <a:pPr/>
              <a:t>3</a:t>
            </a:fld>
            <a:endParaRPr lang="en-US"/>
          </a:p>
        </p:txBody>
      </p:sp>
      <p:sp>
        <p:nvSpPr>
          <p:cNvPr id="6" name="Content Placeholder 5"/>
          <p:cNvSpPr>
            <a:spLocks noGrp="1"/>
          </p:cNvSpPr>
          <p:nvPr>
            <p:ph sz="quarter" idx="1"/>
          </p:nvPr>
        </p:nvSpPr>
        <p:spPr/>
        <p:txBody>
          <a:bodyPr>
            <a:normAutofit/>
          </a:bodyPr>
          <a:lstStyle/>
          <a:p>
            <a:pPr>
              <a:lnSpc>
                <a:spcPct val="120000"/>
              </a:lnSpc>
              <a:spcBef>
                <a:spcPts val="1800"/>
              </a:spcBef>
              <a:defRPr/>
            </a:pPr>
            <a:r>
              <a:rPr lang="en-US" altLang="en-US" sz="2000" dirty="0" smtClean="0"/>
              <a:t>Average </a:t>
            </a:r>
            <a:r>
              <a:rPr lang="en-US" altLang="en-US" sz="2000" dirty="0"/>
              <a:t>of </a:t>
            </a:r>
            <a:r>
              <a:rPr lang="en-US" altLang="en-US" sz="2000" u="sng" dirty="0"/>
              <a:t>1,325</a:t>
            </a:r>
            <a:r>
              <a:rPr lang="en-US" altLang="en-US" sz="2000" dirty="0"/>
              <a:t> students with disabilities registered with the DRC during 5-year period of </a:t>
            </a:r>
            <a:r>
              <a:rPr lang="en-US" altLang="en-US" sz="2000" dirty="0" smtClean="0"/>
              <a:t>2009-2014 ( </a:t>
            </a:r>
            <a:r>
              <a:rPr lang="en-US" altLang="en-US" sz="2000" dirty="0" smtClean="0">
                <a:solidFill>
                  <a:schemeClr val="tx1"/>
                </a:solidFill>
              </a:rPr>
              <a:t>2.6% of total UF student population)</a:t>
            </a:r>
            <a:endParaRPr lang="en-US" altLang="en-US" sz="2000" dirty="0">
              <a:solidFill>
                <a:schemeClr val="tx1"/>
              </a:solidFill>
            </a:endParaRPr>
          </a:p>
          <a:p>
            <a:pPr lvl="0">
              <a:lnSpc>
                <a:spcPct val="110000"/>
              </a:lnSpc>
              <a:buClr>
                <a:srgbClr val="4F81BD"/>
              </a:buClr>
            </a:pPr>
            <a:r>
              <a:rPr lang="en-US" altLang="en-US" sz="2000" dirty="0" smtClean="0">
                <a:ea typeface="+mj-ea"/>
                <a:cs typeface="+mj-cs"/>
              </a:rPr>
              <a:t>DRC </a:t>
            </a:r>
            <a:r>
              <a:rPr lang="en-US" altLang="en-US" sz="2000" dirty="0">
                <a:ea typeface="+mj-ea"/>
                <a:cs typeface="+mj-cs"/>
              </a:rPr>
              <a:t>Student Population July </a:t>
            </a:r>
            <a:r>
              <a:rPr lang="en-US" altLang="en-US" sz="2000" dirty="0" smtClean="0">
                <a:ea typeface="+mj-ea"/>
                <a:cs typeface="+mj-cs"/>
              </a:rPr>
              <a:t>2016</a:t>
            </a:r>
          </a:p>
          <a:p>
            <a:pPr lvl="1">
              <a:lnSpc>
                <a:spcPct val="110000"/>
              </a:lnSpc>
              <a:buClr>
                <a:srgbClr val="4F81BD"/>
              </a:buClr>
            </a:pPr>
            <a:r>
              <a:rPr lang="en-US" sz="1800" dirty="0" smtClean="0"/>
              <a:t>26</a:t>
            </a:r>
            <a:r>
              <a:rPr lang="en-US" sz="1800" dirty="0"/>
              <a:t>%  Attention Disorders</a:t>
            </a:r>
          </a:p>
          <a:p>
            <a:pPr lvl="1">
              <a:lnSpc>
                <a:spcPct val="110000"/>
              </a:lnSpc>
              <a:buClr>
                <a:srgbClr val="4F81BD"/>
              </a:buClr>
            </a:pPr>
            <a:r>
              <a:rPr lang="en-US" sz="1800" dirty="0"/>
              <a:t>19%  Learning </a:t>
            </a:r>
            <a:r>
              <a:rPr lang="en-US" sz="1800" dirty="0" smtClean="0"/>
              <a:t>Disorders</a:t>
            </a:r>
          </a:p>
          <a:p>
            <a:pPr>
              <a:lnSpc>
                <a:spcPct val="110000"/>
              </a:lnSpc>
              <a:buClr>
                <a:srgbClr val="4F81BD"/>
              </a:buClr>
            </a:pPr>
            <a:r>
              <a:rPr lang="en-US" altLang="en-US" sz="2000" dirty="0" smtClean="0">
                <a:cs typeface="Arial" panose="020B0604020202020204" pitchFamily="34" charset="0"/>
              </a:rPr>
              <a:t>Students </a:t>
            </a:r>
            <a:r>
              <a:rPr lang="en-US" altLang="en-US" sz="2000" dirty="0">
                <a:cs typeface="Arial" panose="020B0604020202020204" pitchFamily="34" charset="0"/>
              </a:rPr>
              <a:t>with LD </a:t>
            </a:r>
          </a:p>
          <a:p>
            <a:pPr marL="594360" lvl="2" indent="-320040">
              <a:lnSpc>
                <a:spcPct val="110000"/>
              </a:lnSpc>
              <a:spcBef>
                <a:spcPts val="700"/>
              </a:spcBef>
              <a:buSzPct val="60000"/>
              <a:buFont typeface="Wingdings"/>
              <a:buChar char=""/>
              <a:defRPr/>
            </a:pPr>
            <a:r>
              <a:rPr lang="en-US" altLang="en-US" sz="1800" dirty="0">
                <a:solidFill>
                  <a:schemeClr val="tx2"/>
                </a:solidFill>
              </a:rPr>
              <a:t>½ rate (21%) attendance at 4 year college versus general population (40%); 2x rate attendance at 2-year college</a:t>
            </a:r>
            <a:r>
              <a:rPr lang="en-US" altLang="en-US" sz="1800" baseline="30000" dirty="0">
                <a:solidFill>
                  <a:schemeClr val="tx2"/>
                </a:solidFill>
              </a:rPr>
              <a:t>2</a:t>
            </a:r>
          </a:p>
          <a:p>
            <a:pPr marL="594360" lvl="2" indent="-320040">
              <a:lnSpc>
                <a:spcPct val="110000"/>
              </a:lnSpc>
              <a:spcBef>
                <a:spcPts val="700"/>
              </a:spcBef>
              <a:buSzPct val="60000"/>
              <a:buFont typeface="Wingdings"/>
              <a:buChar char=""/>
              <a:defRPr/>
            </a:pPr>
            <a:r>
              <a:rPr lang="en-US" altLang="en-US" sz="1800" dirty="0">
                <a:solidFill>
                  <a:schemeClr val="tx2"/>
                </a:solidFill>
              </a:rPr>
              <a:t>College completion rates: 41% (LD) versus 52% in general </a:t>
            </a:r>
            <a:r>
              <a:rPr lang="en-US" altLang="en-US" sz="1800" dirty="0" smtClean="0">
                <a:solidFill>
                  <a:schemeClr val="tx2"/>
                </a:solidFill>
              </a:rPr>
              <a:t>population</a:t>
            </a:r>
            <a:r>
              <a:rPr lang="en-US" altLang="en-US" sz="1800" baseline="30000" dirty="0" smtClean="0">
                <a:solidFill>
                  <a:schemeClr val="tx2"/>
                </a:solidFill>
              </a:rPr>
              <a:t>1</a:t>
            </a:r>
            <a:r>
              <a:rPr lang="en-US" altLang="en-US" sz="1800" dirty="0" smtClean="0">
                <a:solidFill>
                  <a:schemeClr val="tx2"/>
                </a:solidFill>
              </a:rPr>
              <a:t> </a:t>
            </a:r>
            <a:endParaRPr lang="en-US" altLang="en-US" sz="1800" dirty="0">
              <a:solidFill>
                <a:schemeClr val="tx2"/>
              </a:solidFill>
            </a:endParaRPr>
          </a:p>
          <a:p>
            <a:pPr marL="594360" lvl="2" indent="-320040">
              <a:lnSpc>
                <a:spcPct val="110000"/>
              </a:lnSpc>
              <a:spcBef>
                <a:spcPts val="700"/>
              </a:spcBef>
              <a:buSzPct val="60000"/>
              <a:buFont typeface="Wingdings"/>
              <a:buChar char=""/>
              <a:defRPr/>
            </a:pPr>
            <a:r>
              <a:rPr lang="en-US" altLang="en-US" sz="1800" dirty="0">
                <a:solidFill>
                  <a:schemeClr val="tx2"/>
                </a:solidFill>
              </a:rPr>
              <a:t>11%  of Students with LD report disability to </a:t>
            </a:r>
            <a:r>
              <a:rPr lang="en-US" altLang="en-US" sz="1800" dirty="0" smtClean="0">
                <a:solidFill>
                  <a:schemeClr val="tx2"/>
                </a:solidFill>
              </a:rPr>
              <a:t>college/university</a:t>
            </a:r>
            <a:r>
              <a:rPr lang="en-US" altLang="en-US" sz="1800" baseline="30000" dirty="0" smtClean="0">
                <a:solidFill>
                  <a:schemeClr val="tx2"/>
                </a:solidFill>
              </a:rPr>
              <a:t>2</a:t>
            </a:r>
            <a:r>
              <a:rPr lang="en-US" altLang="en-US" sz="1800" dirty="0" smtClean="0">
                <a:solidFill>
                  <a:schemeClr val="tx2"/>
                </a:solidFill>
              </a:rPr>
              <a:t>  </a:t>
            </a:r>
            <a:endParaRPr lang="en-US" altLang="en-US" sz="1800" dirty="0">
              <a:solidFill>
                <a:schemeClr val="tx2"/>
              </a:solidFill>
            </a:endParaRPr>
          </a:p>
          <a:p>
            <a:pPr marL="0" indent="0">
              <a:spcBef>
                <a:spcPts val="700"/>
              </a:spcBef>
              <a:buSzPct val="60000"/>
              <a:buNone/>
              <a:defRPr/>
            </a:pPr>
            <a:endParaRPr lang="en-US" altLang="en-US" sz="1600" dirty="0">
              <a:latin typeface="Arial" panose="020B0604020202020204" pitchFamily="34" charset="0"/>
            </a:endParaRPr>
          </a:p>
          <a:p>
            <a:endParaRPr lang="en-US" dirty="0"/>
          </a:p>
        </p:txBody>
      </p:sp>
      <p:sp>
        <p:nvSpPr>
          <p:cNvPr id="7" name="Rectangle 6"/>
          <p:cNvSpPr/>
          <p:nvPr/>
        </p:nvSpPr>
        <p:spPr>
          <a:xfrm>
            <a:off x="174674" y="5791200"/>
            <a:ext cx="8816926" cy="646331"/>
          </a:xfrm>
          <a:prstGeom prst="rect">
            <a:avLst/>
          </a:prstGeom>
        </p:spPr>
        <p:txBody>
          <a:bodyPr wrap="square">
            <a:spAutoFit/>
          </a:bodyPr>
          <a:lstStyle/>
          <a:p>
            <a:pPr marL="342900" lvl="0" indent="-342900">
              <a:buFont typeface="+mj-lt"/>
              <a:buAutoNum type="arabicPeriod"/>
            </a:pPr>
            <a:r>
              <a:rPr lang="en-US" sz="1200" dirty="0" err="1">
                <a:solidFill>
                  <a:prstClr val="black"/>
                </a:solidFill>
              </a:rPr>
              <a:t>Cortiella</a:t>
            </a:r>
            <a:r>
              <a:rPr lang="en-US" sz="1200" dirty="0">
                <a:solidFill>
                  <a:prstClr val="black"/>
                </a:solidFill>
              </a:rPr>
              <a:t>, Candace and Horowitz, Sheldon H. The State of Learning Disabilities: Facts, Trends and Emerging Issues. New York: National Center for Learning Disabilities, 2014.</a:t>
            </a:r>
          </a:p>
          <a:p>
            <a:pPr marL="342900" lvl="0" indent="-342900">
              <a:buFont typeface="+mj-lt"/>
              <a:buAutoNum type="arabicPeriod"/>
            </a:pPr>
            <a:r>
              <a:rPr lang="en-US" sz="1200" dirty="0">
                <a:solidFill>
                  <a:prstClr val="black"/>
                </a:solidFill>
              </a:rPr>
              <a:t>NLTS-2, 2011 : http://www.nlts2.org/data_tables/tables/14/np5S5i_K8g_YNfrm.html  retrieved August 11, 2016</a:t>
            </a:r>
          </a:p>
        </p:txBody>
      </p:sp>
    </p:spTree>
    <p:extLst>
      <p:ext uri="{BB962C8B-B14F-4D97-AF65-F5344CB8AC3E}">
        <p14:creationId xmlns:p14="http://schemas.microsoft.com/office/powerpoint/2010/main" val="2954123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Accessibility</a:t>
            </a:r>
            <a:endParaRPr lang="en-US" dirty="0"/>
          </a:p>
        </p:txBody>
      </p:sp>
      <p:sp>
        <p:nvSpPr>
          <p:cNvPr id="3" name="Slide Number Placeholder 2"/>
          <p:cNvSpPr>
            <a:spLocks noGrp="1"/>
          </p:cNvSpPr>
          <p:nvPr>
            <p:ph type="sldNum" sz="quarter" idx="12"/>
          </p:nvPr>
        </p:nvSpPr>
        <p:spPr/>
        <p:txBody>
          <a:bodyPr/>
          <a:lstStyle/>
          <a:p>
            <a:fld id="{8DAEFDE9-DF1B-4A50-8CF4-A9CBC86D7E9F}" type="slidenum">
              <a:rPr lang="en-US" smtClean="0"/>
              <a:pPr/>
              <a:t>30</a:t>
            </a:fld>
            <a:endParaRPr lang="en-US"/>
          </a:p>
        </p:txBody>
      </p:sp>
      <p:sp>
        <p:nvSpPr>
          <p:cNvPr id="4" name="Content Placeholder 3"/>
          <p:cNvSpPr>
            <a:spLocks noGrp="1"/>
          </p:cNvSpPr>
          <p:nvPr>
            <p:ph sz="quarter" idx="1"/>
          </p:nvPr>
        </p:nvSpPr>
        <p:spPr/>
        <p:txBody>
          <a:bodyPr>
            <a:normAutofit/>
          </a:bodyPr>
          <a:lstStyle/>
          <a:p>
            <a:r>
              <a:rPr lang="en-US" sz="2400" dirty="0" smtClean="0">
                <a:hlinkClick r:id="rId3"/>
              </a:rPr>
              <a:t>UF Campus Map</a:t>
            </a:r>
            <a:endParaRPr lang="en-US" sz="2400" dirty="0" smtClean="0"/>
          </a:p>
          <a:p>
            <a:pPr marL="274320" lvl="1" indent="0">
              <a:buNone/>
            </a:pPr>
            <a:endParaRPr lang="en-US" dirty="0"/>
          </a:p>
          <a:p>
            <a:pPr lvl="1"/>
            <a:endParaRPr lang="en-US" dirty="0"/>
          </a:p>
        </p:txBody>
      </p:sp>
      <p:pic>
        <p:nvPicPr>
          <p:cNvPr id="5" name="Picture 2" descr="http://clipartix.com/wp-content/uploads/2016/08/Questions-question-clipart-clipart-ki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6674" y="218063"/>
            <a:ext cx="1223963" cy="18432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cluna815\Desktop\Campus Ma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538" y="2133600"/>
            <a:ext cx="8654099" cy="412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64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76600" y="2743200"/>
            <a:ext cx="5105400" cy="3352800"/>
          </a:xfrm>
        </p:spPr>
        <p:txBody>
          <a:bodyPr>
            <a:normAutofit/>
          </a:bodyPr>
          <a:lstStyle/>
          <a:p>
            <a:pPr algn="l">
              <a:lnSpc>
                <a:spcPct val="150000"/>
              </a:lnSpc>
              <a:spcBef>
                <a:spcPts val="0"/>
              </a:spcBef>
              <a:buClrTx/>
              <a:buSzTx/>
              <a:defRPr/>
            </a:pPr>
            <a:endParaRPr lang="en-US" sz="2400" dirty="0" smtClean="0"/>
          </a:p>
          <a:p>
            <a:pPr algn="l">
              <a:lnSpc>
                <a:spcPct val="150000"/>
              </a:lnSpc>
              <a:spcBef>
                <a:spcPts val="0"/>
              </a:spcBef>
              <a:buClrTx/>
              <a:buSzTx/>
              <a:defRPr/>
            </a:pPr>
            <a:r>
              <a:rPr lang="en-US" sz="2400" dirty="0" smtClean="0"/>
              <a:t>Can </a:t>
            </a:r>
            <a:r>
              <a:rPr lang="en-US" sz="2400" dirty="0"/>
              <a:t>you think of any </a:t>
            </a:r>
            <a:r>
              <a:rPr lang="en-US" sz="2400" dirty="0" smtClean="0"/>
              <a:t>others tips for advisors?</a:t>
            </a:r>
            <a:endParaRPr lang="en-US" sz="2400" dirty="0"/>
          </a:p>
        </p:txBody>
      </p:sp>
      <p:sp>
        <p:nvSpPr>
          <p:cNvPr id="3" name="Slide Number Placeholder 2"/>
          <p:cNvSpPr>
            <a:spLocks noGrp="1"/>
          </p:cNvSpPr>
          <p:nvPr>
            <p:ph type="sldNum" sz="quarter" idx="12"/>
          </p:nvPr>
        </p:nvSpPr>
        <p:spPr/>
        <p:txBody>
          <a:bodyPr/>
          <a:lstStyle/>
          <a:p>
            <a:fld id="{8DAEFDE9-DF1B-4A50-8CF4-A9CBC86D7E9F}" type="slidenum">
              <a:rPr lang="en-US" smtClean="0"/>
              <a:pPr/>
              <a:t>31</a:t>
            </a:fld>
            <a:endParaRPr lang="en-US"/>
          </a:p>
        </p:txBody>
      </p:sp>
      <p:sp>
        <p:nvSpPr>
          <p:cNvPr id="4" name="Title 3"/>
          <p:cNvSpPr>
            <a:spLocks noGrp="1"/>
          </p:cNvSpPr>
          <p:nvPr>
            <p:ph type="title"/>
          </p:nvPr>
        </p:nvSpPr>
        <p:spPr/>
        <p:txBody>
          <a:bodyPr/>
          <a:lstStyle/>
          <a:p>
            <a:r>
              <a:rPr lang="en-US" dirty="0" smtClean="0"/>
              <a:t>What are your thoughts?</a:t>
            </a:r>
            <a:endParaRPr lang="en-US" dirty="0"/>
          </a:p>
        </p:txBody>
      </p:sp>
      <p:pic>
        <p:nvPicPr>
          <p:cNvPr id="4098" name="Picture 2" descr="http://clipartix.com/wp-content/uploads/2016/08/Questions-question-clipart-clipart-k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78" y="2819400"/>
            <a:ext cx="2236001" cy="336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760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noAutofit/>
          </a:bodyPr>
          <a:lstStyle/>
          <a:p>
            <a:r>
              <a:rPr lang="en-US" sz="2400" dirty="0" smtClean="0"/>
              <a:t>Formal Accommodations</a:t>
            </a:r>
            <a:endParaRPr lang="en-US" sz="2400" dirty="0"/>
          </a:p>
        </p:txBody>
      </p:sp>
      <p:sp>
        <p:nvSpPr>
          <p:cNvPr id="12" name="Text Placeholder 11"/>
          <p:cNvSpPr>
            <a:spLocks noGrp="1"/>
          </p:cNvSpPr>
          <p:nvPr>
            <p:ph type="body" sz="half" idx="3"/>
          </p:nvPr>
        </p:nvSpPr>
        <p:spPr/>
        <p:txBody>
          <a:bodyPr>
            <a:normAutofit/>
          </a:bodyPr>
          <a:lstStyle/>
          <a:p>
            <a:r>
              <a:rPr lang="en-US" sz="2400" dirty="0" smtClean="0"/>
              <a:t>Students’ Key Strategies</a:t>
            </a:r>
            <a:endParaRPr lang="en-US" sz="2400" dirty="0"/>
          </a:p>
        </p:txBody>
      </p:sp>
      <p:sp>
        <p:nvSpPr>
          <p:cNvPr id="9" name="Content Placeholder 8"/>
          <p:cNvSpPr>
            <a:spLocks noGrp="1"/>
          </p:cNvSpPr>
          <p:nvPr>
            <p:ph sz="quarter" idx="2"/>
          </p:nvPr>
        </p:nvSpPr>
        <p:spPr/>
        <p:txBody>
          <a:bodyPr>
            <a:normAutofit/>
          </a:bodyPr>
          <a:lstStyle/>
          <a:p>
            <a:r>
              <a:rPr lang="en-US" sz="2400" dirty="0" smtClean="0"/>
              <a:t>Extended time</a:t>
            </a:r>
          </a:p>
          <a:p>
            <a:r>
              <a:rPr lang="en-US" sz="2400" dirty="0" smtClean="0"/>
              <a:t>Low distraction</a:t>
            </a:r>
          </a:p>
          <a:p>
            <a:r>
              <a:rPr lang="en-US" sz="2400" dirty="0" smtClean="0"/>
              <a:t>Test scribe</a:t>
            </a:r>
          </a:p>
          <a:p>
            <a:r>
              <a:rPr lang="en-US" sz="2400" dirty="0" smtClean="0"/>
              <a:t>Note taker</a:t>
            </a:r>
          </a:p>
          <a:p>
            <a:r>
              <a:rPr lang="en-US" sz="2400" dirty="0" smtClean="0"/>
              <a:t>Technology use in the classroom</a:t>
            </a:r>
          </a:p>
          <a:p>
            <a:r>
              <a:rPr lang="en-US" sz="2400" dirty="0" smtClean="0"/>
              <a:t>Printed course materials</a:t>
            </a:r>
            <a:endParaRPr lang="en-US" sz="2400" dirty="0"/>
          </a:p>
        </p:txBody>
      </p:sp>
      <p:sp>
        <p:nvSpPr>
          <p:cNvPr id="13" name="Content Placeholder 12"/>
          <p:cNvSpPr>
            <a:spLocks noGrp="1"/>
          </p:cNvSpPr>
          <p:nvPr>
            <p:ph sz="quarter" idx="4"/>
          </p:nvPr>
        </p:nvSpPr>
        <p:spPr/>
        <p:txBody>
          <a:bodyPr>
            <a:noAutofit/>
          </a:bodyPr>
          <a:lstStyle/>
          <a:p>
            <a:r>
              <a:rPr lang="en-US" sz="2400" dirty="0" smtClean="0"/>
              <a:t>Same seat </a:t>
            </a:r>
            <a:r>
              <a:rPr lang="en-US" sz="1800" dirty="0" smtClean="0"/>
              <a:t>(distractions)</a:t>
            </a:r>
            <a:endParaRPr lang="en-US" sz="2400" dirty="0" smtClean="0"/>
          </a:p>
          <a:p>
            <a:r>
              <a:rPr lang="en-US" sz="2400" dirty="0" smtClean="0"/>
              <a:t> 3 or 4 – pass method</a:t>
            </a:r>
          </a:p>
          <a:p>
            <a:pPr lvl="1"/>
            <a:r>
              <a:rPr lang="en-US" sz="1800" dirty="0" smtClean="0"/>
              <a:t>Read before class</a:t>
            </a:r>
          </a:p>
          <a:p>
            <a:r>
              <a:rPr lang="en-US" sz="2400" dirty="0" smtClean="0"/>
              <a:t>Semester calendar</a:t>
            </a:r>
          </a:p>
          <a:p>
            <a:r>
              <a:rPr lang="en-US" sz="2400" dirty="0" smtClean="0"/>
              <a:t>Visualizing what reading</a:t>
            </a:r>
          </a:p>
          <a:p>
            <a:r>
              <a:rPr lang="en-US" sz="2400" dirty="0" smtClean="0"/>
              <a:t>Color coding</a:t>
            </a:r>
          </a:p>
          <a:p>
            <a:r>
              <a:rPr lang="en-US" sz="2400" dirty="0" smtClean="0"/>
              <a:t>Sleep </a:t>
            </a:r>
          </a:p>
          <a:p>
            <a:r>
              <a:rPr lang="en-US" sz="2400" dirty="0" smtClean="0"/>
              <a:t>Routine</a:t>
            </a:r>
            <a:endParaRPr lang="en-US" sz="2400" dirty="0"/>
          </a:p>
        </p:txBody>
      </p:sp>
      <p:sp>
        <p:nvSpPr>
          <p:cNvPr id="5" name="Slide Number Placeholder 4"/>
          <p:cNvSpPr>
            <a:spLocks noGrp="1"/>
          </p:cNvSpPr>
          <p:nvPr>
            <p:ph type="sldNum" sz="quarter" idx="12"/>
          </p:nvPr>
        </p:nvSpPr>
        <p:spPr/>
        <p:txBody>
          <a:bodyPr>
            <a:normAutofit/>
          </a:bodyPr>
          <a:lstStyle/>
          <a:p>
            <a:fld id="{8DAEFDE9-DF1B-4A50-8CF4-A9CBC86D7E9F}" type="slidenum">
              <a:rPr lang="en-US" smtClean="0"/>
              <a:pPr/>
              <a:t>32</a:t>
            </a:fld>
            <a:endParaRPr lang="en-US"/>
          </a:p>
        </p:txBody>
      </p:sp>
      <p:sp>
        <p:nvSpPr>
          <p:cNvPr id="8" name="Title 7"/>
          <p:cNvSpPr>
            <a:spLocks noGrp="1"/>
          </p:cNvSpPr>
          <p:nvPr>
            <p:ph type="title"/>
          </p:nvPr>
        </p:nvSpPr>
        <p:spPr>
          <a:xfrm>
            <a:off x="304800" y="304800"/>
            <a:ext cx="8534400" cy="758952"/>
          </a:xfrm>
        </p:spPr>
        <p:txBody>
          <a:bodyPr>
            <a:normAutofit/>
          </a:bodyPr>
          <a:lstStyle/>
          <a:p>
            <a:r>
              <a:rPr lang="en-US" dirty="0" smtClean="0"/>
              <a:t>Accommodations: Why &amp; how they help</a:t>
            </a:r>
            <a:endParaRPr lang="en-US" dirty="0"/>
          </a:p>
        </p:txBody>
      </p:sp>
    </p:spTree>
    <p:extLst>
      <p:ext uri="{BB962C8B-B14F-4D97-AF65-F5344CB8AC3E}">
        <p14:creationId xmlns:p14="http://schemas.microsoft.com/office/powerpoint/2010/main" val="4194802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normAutofit/>
          </a:bodyPr>
          <a:lstStyle/>
          <a:p>
            <a:fld id="{8DAEFDE9-DF1B-4A50-8CF4-A9CBC86D7E9F}" type="slidenum">
              <a:rPr lang="en-US" smtClean="0"/>
              <a:pPr/>
              <a:t>33</a:t>
            </a:fld>
            <a:endParaRPr lang="en-US"/>
          </a:p>
        </p:txBody>
      </p:sp>
      <p:sp>
        <p:nvSpPr>
          <p:cNvPr id="4" name="Content Placeholder 3"/>
          <p:cNvSpPr>
            <a:spLocks noGrp="1"/>
          </p:cNvSpPr>
          <p:nvPr>
            <p:ph sz="quarter" idx="1"/>
          </p:nvPr>
        </p:nvSpPr>
        <p:spPr/>
        <p:txBody>
          <a:bodyPr>
            <a:normAutofit fontScale="77500" lnSpcReduction="20000"/>
          </a:bodyPr>
          <a:lstStyle/>
          <a:p>
            <a:r>
              <a:rPr lang="en-US" sz="3200" dirty="0"/>
              <a:t>UF’s CS3LD (Comprehensive Support for STEM Students with Learning Disability) </a:t>
            </a:r>
            <a:r>
              <a:rPr lang="en-US" sz="3200" dirty="0">
                <a:hlinkClick r:id="rId2"/>
              </a:rPr>
              <a:t>http://stemscholar.phhp.ufl.edu/</a:t>
            </a:r>
            <a:endParaRPr lang="en-US" sz="3200" dirty="0"/>
          </a:p>
          <a:p>
            <a:r>
              <a:rPr lang="en-US" sz="3200" dirty="0"/>
              <a:t>National Center for Learning Disability, </a:t>
            </a:r>
            <a:r>
              <a:rPr lang="en-US" sz="3200" dirty="0">
                <a:hlinkClick r:id="rId3"/>
              </a:rPr>
              <a:t>http://www.ncld.org/</a:t>
            </a:r>
            <a:endParaRPr lang="en-US" sz="3200" dirty="0"/>
          </a:p>
          <a:p>
            <a:r>
              <a:rPr lang="en-US" sz="3200" dirty="0"/>
              <a:t>Understood for learning &amp; attention issues, </a:t>
            </a:r>
            <a:r>
              <a:rPr lang="en-US" sz="3200" dirty="0">
                <a:hlinkClick r:id="rId4"/>
              </a:rPr>
              <a:t>https://www.understood.org/en</a:t>
            </a:r>
            <a:endParaRPr lang="en-US" sz="3200" dirty="0"/>
          </a:p>
          <a:p>
            <a:r>
              <a:rPr lang="en-US" sz="3200" dirty="0"/>
              <a:t>Learning Disabilities Association for America, </a:t>
            </a:r>
            <a:r>
              <a:rPr lang="en-US" sz="3200" dirty="0">
                <a:hlinkClick r:id="rId5"/>
              </a:rPr>
              <a:t>http://ldaamerica.org/</a:t>
            </a:r>
            <a:endParaRPr lang="en-US" sz="3200" dirty="0"/>
          </a:p>
          <a:p>
            <a:r>
              <a:rPr lang="en-US" sz="3200" dirty="0"/>
              <a:t>LD On-line, </a:t>
            </a:r>
            <a:r>
              <a:rPr lang="en-US" sz="3200" dirty="0">
                <a:hlinkClick r:id="rId6"/>
              </a:rPr>
              <a:t>http://www.ldonline.org/</a:t>
            </a:r>
            <a:endParaRPr lang="en-US" sz="3200" dirty="0"/>
          </a:p>
          <a:p>
            <a:r>
              <a:rPr lang="en-US" sz="3200" dirty="0"/>
              <a:t>PBS </a:t>
            </a:r>
            <a:r>
              <a:rPr lang="en-US" sz="3200" dirty="0" err="1"/>
              <a:t>misundersood</a:t>
            </a:r>
            <a:r>
              <a:rPr lang="en-US" sz="3200" dirty="0"/>
              <a:t> minds, </a:t>
            </a:r>
            <a:r>
              <a:rPr lang="en-US" sz="3200" dirty="0">
                <a:hlinkClick r:id="rId7"/>
              </a:rPr>
              <a:t>http://www.pbs.org/wgbh/misunderstoodminds/index.html</a:t>
            </a:r>
            <a:r>
              <a:rPr lang="en-US" sz="3200" dirty="0"/>
              <a:t> </a:t>
            </a:r>
          </a:p>
        </p:txBody>
      </p:sp>
    </p:spTree>
    <p:extLst>
      <p:ext uri="{BB962C8B-B14F-4D97-AF65-F5344CB8AC3E}">
        <p14:creationId xmlns:p14="http://schemas.microsoft.com/office/powerpoint/2010/main" val="3549230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CS3LD team – it takes a village…</a:t>
            </a:r>
            <a:endParaRPr lang="en-US" dirty="0"/>
          </a:p>
        </p:txBody>
      </p:sp>
      <p:sp>
        <p:nvSpPr>
          <p:cNvPr id="8" name="Slide Number Placeholder 7"/>
          <p:cNvSpPr>
            <a:spLocks noGrp="1"/>
          </p:cNvSpPr>
          <p:nvPr>
            <p:ph type="sldNum" sz="quarter" idx="12"/>
          </p:nvPr>
        </p:nvSpPr>
        <p:spPr/>
        <p:txBody>
          <a:bodyPr>
            <a:normAutofit/>
          </a:bodyPr>
          <a:lstStyle/>
          <a:p>
            <a:fld id="{8DAEFDE9-DF1B-4A50-8CF4-A9CBC86D7E9F}" type="slidenum">
              <a:rPr lang="en-US" smtClean="0"/>
              <a:pPr/>
              <a:t>34</a:t>
            </a:fld>
            <a:endParaRPr lang="en-US"/>
          </a:p>
        </p:txBody>
      </p:sp>
      <p:sp>
        <p:nvSpPr>
          <p:cNvPr id="3" name="Content Placeholder 2"/>
          <p:cNvSpPr>
            <a:spLocks noGrp="1"/>
          </p:cNvSpPr>
          <p:nvPr>
            <p:ph sz="quarter" idx="1"/>
          </p:nvPr>
        </p:nvSpPr>
        <p:spPr>
          <a:xfrm>
            <a:off x="1323975" y="1371600"/>
            <a:ext cx="6705600" cy="5029200"/>
          </a:xfrm>
        </p:spPr>
        <p:txBody>
          <a:bodyPr>
            <a:normAutofit/>
          </a:bodyPr>
          <a:lstStyle/>
          <a:p>
            <a:pPr marL="0" indent="0">
              <a:buNone/>
            </a:pPr>
            <a:r>
              <a:rPr lang="en-US" sz="2000" dirty="0" smtClean="0"/>
              <a:t>Our CS3LD team:</a:t>
            </a:r>
          </a:p>
          <a:p>
            <a:r>
              <a:rPr lang="en-US" sz="2000" dirty="0" smtClean="0"/>
              <a:t>Sue Percival, PhD, </a:t>
            </a:r>
            <a:r>
              <a:rPr lang="en-US" sz="1800" dirty="0" smtClean="0">
                <a:latin typeface="Baskerville Old Face" panose="02020602080505020303" pitchFamily="18" charset="0"/>
              </a:rPr>
              <a:t>Food Science &amp; Human Nutrition</a:t>
            </a:r>
          </a:p>
          <a:p>
            <a:r>
              <a:rPr lang="en-US" sz="2000" dirty="0" smtClean="0"/>
              <a:t>CY Wu, PhD, </a:t>
            </a:r>
            <a:r>
              <a:rPr lang="en-US" sz="1800" dirty="0" smtClean="0">
                <a:latin typeface="Baskerville Old Face" panose="02020602080505020303" pitchFamily="18" charset="0"/>
              </a:rPr>
              <a:t>Environmental Engineering Sciences</a:t>
            </a:r>
          </a:p>
          <a:p>
            <a:r>
              <a:rPr lang="en-US" sz="2000" dirty="0" smtClean="0"/>
              <a:t>Charles Byrd, PhD, </a:t>
            </a:r>
            <a:r>
              <a:rPr lang="en-US" sz="1800" dirty="0" smtClean="0">
                <a:latin typeface="Baskerville Old Face" panose="02020602080505020303" pitchFamily="18" charset="0"/>
              </a:rPr>
              <a:t>Center for Assessment, Strategic Planning, Evaluation and Research</a:t>
            </a:r>
          </a:p>
          <a:p>
            <a:r>
              <a:rPr lang="en-US" sz="2000" dirty="0" smtClean="0"/>
              <a:t>Anthony DeSantis, PhD, </a:t>
            </a:r>
            <a:r>
              <a:rPr lang="en-US" sz="1800" dirty="0" smtClean="0">
                <a:solidFill>
                  <a:prstClr val="black"/>
                </a:solidFill>
                <a:latin typeface="Baskerville Old Face" panose="02020602080505020303" pitchFamily="18" charset="0"/>
              </a:rPr>
              <a:t>Associate Dean of Students, Disability Resource Center </a:t>
            </a:r>
            <a:r>
              <a:rPr lang="en-US" sz="1800" dirty="0" smtClean="0">
                <a:latin typeface="Baskerville Old Face" panose="02020602080505020303" pitchFamily="18" charset="0"/>
              </a:rPr>
              <a:t> </a:t>
            </a:r>
            <a:endParaRPr lang="en-US" sz="2000" dirty="0" smtClean="0">
              <a:latin typeface="Baskerville Old Face" panose="02020602080505020303" pitchFamily="18" charset="0"/>
            </a:endParaRPr>
          </a:p>
          <a:p>
            <a:r>
              <a:rPr lang="en-US" sz="2000" dirty="0"/>
              <a:t>William Mann, PhD; Anthony Delisle, PhD</a:t>
            </a:r>
            <a:r>
              <a:rPr lang="en-US" sz="2000" dirty="0" smtClean="0"/>
              <a:t>; Jim </a:t>
            </a:r>
            <a:r>
              <a:rPr lang="en-US" sz="2000" dirty="0" err="1" smtClean="0"/>
              <a:t>Gorske</a:t>
            </a:r>
            <a:r>
              <a:rPr lang="en-US" sz="2000" dirty="0"/>
              <a:t>, </a:t>
            </a:r>
            <a:r>
              <a:rPr lang="en-US" sz="2000" dirty="0" smtClean="0"/>
              <a:t>Med</a:t>
            </a:r>
          </a:p>
          <a:p>
            <a:r>
              <a:rPr lang="en-US" sz="2000" dirty="0" smtClean="0">
                <a:solidFill>
                  <a:prstClr val="black"/>
                </a:solidFill>
              </a:rPr>
              <a:t>Beth Roland, M.A. C.A.G.S., </a:t>
            </a:r>
            <a:r>
              <a:rPr lang="en-US" sz="1800" dirty="0" smtClean="0">
                <a:solidFill>
                  <a:prstClr val="black"/>
                </a:solidFill>
                <a:latin typeface="Baskerville Old Face" panose="02020602080505020303" pitchFamily="18" charset="0"/>
              </a:rPr>
              <a:t>Disability Resource Center </a:t>
            </a:r>
            <a:r>
              <a:rPr lang="en-US" sz="1800" dirty="0" smtClean="0">
                <a:solidFill>
                  <a:prstClr val="black"/>
                </a:solidFill>
                <a:latin typeface="Baskerville Old Face" panose="02020602080505020303" pitchFamily="18" charset="0"/>
                <a:hlinkClick r:id="rId3"/>
              </a:rPr>
              <a:t>bethr@dso.ufl.edu</a:t>
            </a:r>
            <a:endParaRPr lang="en-US" sz="1800" dirty="0" smtClean="0">
              <a:solidFill>
                <a:prstClr val="black"/>
              </a:solidFill>
              <a:latin typeface="Baskerville Old Face" panose="02020602080505020303" pitchFamily="18" charset="0"/>
            </a:endParaRPr>
          </a:p>
          <a:p>
            <a:r>
              <a:rPr lang="en-US" sz="2000" dirty="0" smtClean="0">
                <a:solidFill>
                  <a:prstClr val="black"/>
                </a:solidFill>
              </a:rPr>
              <a:t>Mei-Fang </a:t>
            </a:r>
            <a:r>
              <a:rPr lang="en-US" sz="2000" dirty="0">
                <a:solidFill>
                  <a:prstClr val="black"/>
                </a:solidFill>
              </a:rPr>
              <a:t>Lan, PhD, </a:t>
            </a:r>
            <a:r>
              <a:rPr lang="en-US" sz="1800" dirty="0">
                <a:solidFill>
                  <a:prstClr val="black"/>
                </a:solidFill>
                <a:latin typeface="Baskerville Old Face" panose="02020602080505020303" pitchFamily="18" charset="0"/>
              </a:rPr>
              <a:t>Counseling &amp; Wellness </a:t>
            </a:r>
            <a:r>
              <a:rPr lang="en-US" sz="1800" dirty="0" smtClean="0">
                <a:solidFill>
                  <a:prstClr val="black"/>
                </a:solidFill>
                <a:latin typeface="Baskerville Old Face" panose="02020602080505020303" pitchFamily="18" charset="0"/>
              </a:rPr>
              <a:t>Center, </a:t>
            </a:r>
            <a:r>
              <a:rPr lang="en-US" sz="1800" dirty="0" smtClean="0">
                <a:solidFill>
                  <a:prstClr val="black"/>
                </a:solidFill>
                <a:latin typeface="Baskerville Old Face" panose="02020602080505020303" pitchFamily="18" charset="0"/>
                <a:hlinkClick r:id="rId4"/>
              </a:rPr>
              <a:t>mlan@ufl.edu</a:t>
            </a:r>
            <a:endParaRPr lang="en-US" sz="1800" dirty="0">
              <a:solidFill>
                <a:prstClr val="black"/>
              </a:solidFill>
              <a:latin typeface="Baskerville Old Face" panose="02020602080505020303" pitchFamily="18" charset="0"/>
            </a:endParaRPr>
          </a:p>
          <a:p>
            <a:r>
              <a:rPr lang="en-US" sz="2000" dirty="0" smtClean="0"/>
              <a:t>Consuelo Kreider, PhD, OTR/L, </a:t>
            </a:r>
            <a:r>
              <a:rPr lang="en-US" sz="1800" dirty="0" smtClean="0">
                <a:latin typeface="Baskerville Old Face" panose="02020602080505020303" pitchFamily="18" charset="0"/>
              </a:rPr>
              <a:t>Occupational Therapy </a:t>
            </a:r>
            <a:r>
              <a:rPr lang="en-US" sz="1800" dirty="0" smtClean="0">
                <a:latin typeface="Baskerville Old Face" panose="02020602080505020303" pitchFamily="18" charset="0"/>
                <a:hlinkClick r:id="rId5"/>
              </a:rPr>
              <a:t>ckreider@ufl.edu</a:t>
            </a:r>
            <a:endParaRPr lang="en-US" sz="1800" dirty="0" smtClean="0">
              <a:latin typeface="Baskerville Old Face" panose="02020602080505020303" pitchFamily="18" charset="0"/>
            </a:endParaRPr>
          </a:p>
          <a:p>
            <a:endParaRPr lang="en-US" sz="2400" dirty="0"/>
          </a:p>
          <a:p>
            <a:endParaRPr lang="en-US" sz="2400" dirty="0" smtClean="0"/>
          </a:p>
        </p:txBody>
      </p:sp>
      <p:pic>
        <p:nvPicPr>
          <p:cNvPr id="4" name="Picture 3" descr="Charles E. Byrd, Ph.D."/>
          <p:cNvPicPr/>
          <p:nvPr/>
        </p:nvPicPr>
        <p:blipFill rotWithShape="1">
          <a:blip r:embed="rId6">
            <a:extLst>
              <a:ext uri="{28A0092B-C50C-407E-A947-70E740481C1C}">
                <a14:useLocalDpi xmlns:a14="http://schemas.microsoft.com/office/drawing/2010/main" val="0"/>
              </a:ext>
            </a:extLst>
          </a:blip>
          <a:srcRect l="16208" r="16208" b="22825"/>
          <a:stretch/>
        </p:blipFill>
        <p:spPr bwMode="auto">
          <a:xfrm>
            <a:off x="245230" y="3313155"/>
            <a:ext cx="933450" cy="1352550"/>
          </a:xfrm>
          <a:prstGeom prst="rect">
            <a:avLst/>
          </a:prstGeom>
          <a:ln w="254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Content Placeholder 3" descr="Dr. Chang-Yu Wu"/>
          <p:cNvPicPr>
            <a:picLocks/>
          </p:cNvPicPr>
          <p:nvPr/>
        </p:nvPicPr>
        <p:blipFill rotWithShape="1">
          <a:blip r:embed="rId7">
            <a:extLst>
              <a:ext uri="{28A0092B-C50C-407E-A947-70E740481C1C}">
                <a14:useLocalDpi xmlns:a14="http://schemas.microsoft.com/office/drawing/2010/main" val="0"/>
              </a:ext>
            </a:extLst>
          </a:blip>
          <a:srcRect l="22973" t="9332" r="37687" b="31556"/>
          <a:stretch/>
        </p:blipFill>
        <p:spPr bwMode="auto">
          <a:xfrm>
            <a:off x="268907" y="1752600"/>
            <a:ext cx="886097" cy="1349460"/>
          </a:xfrm>
          <a:prstGeom prst="rect">
            <a:avLst/>
          </a:prstGeom>
          <a:ln w="38100" cap="sq">
            <a:solidFill>
              <a:sysClr val="windowText" lastClr="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Picture 5" descr="Dr. Susan Percival"/>
          <p:cNvPicPr/>
          <p:nvPr/>
        </p:nvPicPr>
        <p:blipFill rotWithShape="1">
          <a:blip r:embed="rId8">
            <a:extLst>
              <a:ext uri="{28A0092B-C50C-407E-A947-70E740481C1C}">
                <a14:useLocalDpi xmlns:a14="http://schemas.microsoft.com/office/drawing/2010/main" val="0"/>
              </a:ext>
            </a:extLst>
          </a:blip>
          <a:srcRect l="7637" t="2122" r="9212" b="9696"/>
          <a:stretch/>
        </p:blipFill>
        <p:spPr bwMode="auto">
          <a:xfrm>
            <a:off x="8029575" y="1600200"/>
            <a:ext cx="933450" cy="1385887"/>
          </a:xfrm>
          <a:prstGeom prst="rect">
            <a:avLst/>
          </a:prstGeom>
          <a:ln w="254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Picture 6"/>
          <p:cNvPicPr/>
          <p:nvPr/>
        </p:nvPicPr>
        <p:blipFill rotWithShape="1">
          <a:blip r:embed="rId9">
            <a:extLst>
              <a:ext uri="{28A0092B-C50C-407E-A947-70E740481C1C}">
                <a14:useLocalDpi xmlns:a14="http://schemas.microsoft.com/office/drawing/2010/main" val="0"/>
              </a:ext>
            </a:extLst>
          </a:blip>
          <a:srcRect l="23197" r="17262"/>
          <a:stretch/>
        </p:blipFill>
        <p:spPr bwMode="auto">
          <a:xfrm>
            <a:off x="8029575" y="3276600"/>
            <a:ext cx="933450" cy="1419225"/>
          </a:xfrm>
          <a:prstGeom prst="rect">
            <a:avLst/>
          </a:prstGeom>
          <a:ln w="254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26" name="Picture 2" descr="http://tse1.mm.bing.net/th?&amp;id=OIP.M7f4986b2d2e59daa228cd0b6d14e3a1fo0&amp;w=200&amp;h=299&amp;c=0&amp;pid=1.9&amp;rs=0&amp;p=0&amp;r=0">
            <a:hlinkClick r:id="rId10" tooltip="View image details"/>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611" y="4876800"/>
            <a:ext cx="932688" cy="139436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77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Acknowledgements</a:t>
            </a:r>
            <a:endParaRPr lang="en-US" dirty="0"/>
          </a:p>
        </p:txBody>
      </p:sp>
      <p:sp>
        <p:nvSpPr>
          <p:cNvPr id="4" name="Slide Number Placeholder 3"/>
          <p:cNvSpPr>
            <a:spLocks noGrp="1"/>
          </p:cNvSpPr>
          <p:nvPr>
            <p:ph type="sldNum" sz="quarter" idx="12"/>
          </p:nvPr>
        </p:nvSpPr>
        <p:spPr/>
        <p:txBody>
          <a:bodyPr>
            <a:normAutofit/>
          </a:bodyPr>
          <a:lstStyle/>
          <a:p>
            <a:fld id="{8DAEFDE9-DF1B-4A50-8CF4-A9CBC86D7E9F}" type="slidenum">
              <a:rPr lang="en-US" smtClean="0"/>
              <a:pPr/>
              <a:t>35</a:t>
            </a:fld>
            <a:endParaRPr lang="en-US"/>
          </a:p>
        </p:txBody>
      </p:sp>
      <p:sp>
        <p:nvSpPr>
          <p:cNvPr id="3" name="Content Placeholder 2"/>
          <p:cNvSpPr>
            <a:spLocks noGrp="1"/>
          </p:cNvSpPr>
          <p:nvPr>
            <p:ph sz="quarter" idx="1"/>
          </p:nvPr>
        </p:nvSpPr>
        <p:spPr>
          <a:xfrm>
            <a:off x="612648" y="1600200"/>
            <a:ext cx="8153400" cy="4724400"/>
          </a:xfrm>
        </p:spPr>
        <p:txBody>
          <a:bodyPr>
            <a:normAutofit fontScale="92500"/>
          </a:bodyPr>
          <a:lstStyle/>
          <a:p>
            <a:pPr>
              <a:spcBef>
                <a:spcPts val="1800"/>
              </a:spcBef>
            </a:pPr>
            <a:r>
              <a:rPr lang="en-US" sz="2400" dirty="0"/>
              <a:t>HRD 1246587 National Science Foundation. Any opinions, findings, and conclusions or recommendations expressed in this material are those of the author(s) and do not necessarily reflect the views of the National Science Foundation.</a:t>
            </a:r>
          </a:p>
          <a:p>
            <a:pPr>
              <a:spcBef>
                <a:spcPts val="1800"/>
              </a:spcBef>
            </a:pPr>
            <a:r>
              <a:rPr lang="en-US" sz="2400" dirty="0" smtClean="0"/>
              <a:t>K12 </a:t>
            </a:r>
            <a:r>
              <a:rPr lang="en-US" sz="2400" dirty="0"/>
              <a:t>HD055929 National Institutes of Health – National Center for Medical and Rehabilitation Research (NICHD) and National Institute for Neurological Disorders &amp; Stroke. The content is solely the responsibility of the authors and does not necessarily represent the official views of the National Institutes of Health. </a:t>
            </a:r>
          </a:p>
          <a:p>
            <a:pPr>
              <a:spcBef>
                <a:spcPts val="1800"/>
              </a:spcBef>
            </a:pPr>
            <a:r>
              <a:rPr lang="en-US" sz="2400" dirty="0" smtClean="0"/>
              <a:t>NIH/NCATS </a:t>
            </a:r>
            <a:r>
              <a:rPr lang="en-US" sz="2400" dirty="0"/>
              <a:t>Clinical and Translational Science Award to the University of Florida UL1TR000064 – </a:t>
            </a:r>
            <a:r>
              <a:rPr lang="en-US" sz="2400" dirty="0" err="1"/>
              <a:t>REDCap</a:t>
            </a:r>
            <a:endParaRPr lang="en-US" sz="2400" dirty="0"/>
          </a:p>
          <a:p>
            <a:endParaRPr lang="en-US" dirty="0"/>
          </a:p>
        </p:txBody>
      </p:sp>
    </p:spTree>
    <p:extLst>
      <p:ext uri="{BB962C8B-B14F-4D97-AF65-F5344CB8AC3E}">
        <p14:creationId xmlns:p14="http://schemas.microsoft.com/office/powerpoint/2010/main" val="2093815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UF DRC Student Population</a:t>
            </a:r>
            <a:endParaRPr lang="en-US" dirty="0"/>
          </a:p>
        </p:txBody>
      </p:sp>
      <p:sp>
        <p:nvSpPr>
          <p:cNvPr id="3" name="Slide Number Placeholder 2"/>
          <p:cNvSpPr>
            <a:spLocks noGrp="1"/>
          </p:cNvSpPr>
          <p:nvPr>
            <p:ph type="sldNum" sz="quarter" idx="12"/>
          </p:nvPr>
        </p:nvSpPr>
        <p:spPr/>
        <p:txBody>
          <a:bodyPr/>
          <a:lstStyle/>
          <a:p>
            <a:fld id="{8DAEFDE9-DF1B-4A50-8CF4-A9CBC86D7E9F}" type="slidenum">
              <a:rPr lang="en-US" smtClean="0"/>
              <a:pPr/>
              <a:t>4</a:t>
            </a:fld>
            <a:endParaRPr lang="en-US"/>
          </a:p>
        </p:txBody>
      </p:sp>
      <p:pic>
        <p:nvPicPr>
          <p:cNvPr id="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01625" y="2015673"/>
            <a:ext cx="8504238" cy="3595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971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for </a:t>
            </a:r>
            <a:r>
              <a:rPr lang="en-US" dirty="0" smtClean="0"/>
              <a:t>Students </a:t>
            </a:r>
            <a:r>
              <a:rPr lang="en-US" dirty="0"/>
              <a:t>with </a:t>
            </a:r>
            <a:r>
              <a:rPr lang="en-US" dirty="0" smtClean="0"/>
              <a:t>LD/AD</a:t>
            </a:r>
            <a:endParaRPr lang="en-US" dirty="0"/>
          </a:p>
        </p:txBody>
      </p:sp>
      <p:sp>
        <p:nvSpPr>
          <p:cNvPr id="5" name="Slide Number Placeholder 4"/>
          <p:cNvSpPr>
            <a:spLocks noGrp="1"/>
          </p:cNvSpPr>
          <p:nvPr>
            <p:ph type="sldNum" sz="quarter" idx="12"/>
          </p:nvPr>
        </p:nvSpPr>
        <p:spPr>
          <a:xfrm>
            <a:off x="4267200" y="990600"/>
            <a:ext cx="609600" cy="533400"/>
          </a:xfrm>
        </p:spPr>
        <p:txBody>
          <a:bodyPr>
            <a:normAutofit/>
          </a:bodyPr>
          <a:lstStyle/>
          <a:p>
            <a:fld id="{8DAEFDE9-DF1B-4A50-8CF4-A9CBC86D7E9F}" type="slidenum">
              <a:rPr lang="en-US" smtClean="0"/>
              <a:pPr/>
              <a:t>5</a:t>
            </a:fld>
            <a:endParaRPr lang="en-US" dirty="0"/>
          </a:p>
        </p:txBody>
      </p:sp>
      <p:sp>
        <p:nvSpPr>
          <p:cNvPr id="3" name="Content Placeholder 2"/>
          <p:cNvSpPr>
            <a:spLocks noGrp="1"/>
          </p:cNvSpPr>
          <p:nvPr>
            <p:ph sz="quarter" idx="1"/>
          </p:nvPr>
        </p:nvSpPr>
        <p:spPr/>
        <p:txBody>
          <a:bodyPr>
            <a:normAutofit/>
          </a:bodyPr>
          <a:lstStyle/>
          <a:p>
            <a:r>
              <a:rPr lang="en-US" sz="2400" dirty="0"/>
              <a:t>Often unaware of how their LD symptoms impact their academic and essential life </a:t>
            </a:r>
            <a:r>
              <a:rPr lang="en-US" sz="2400" dirty="0" smtClean="0"/>
              <a:t>skills</a:t>
            </a:r>
            <a:r>
              <a:rPr lang="en-US" sz="2400" baseline="30000" dirty="0"/>
              <a:t>1</a:t>
            </a:r>
            <a:r>
              <a:rPr lang="en-US" sz="2400" dirty="0" smtClean="0"/>
              <a:t> </a:t>
            </a:r>
            <a:r>
              <a:rPr lang="en-US" sz="2400" dirty="0"/>
              <a:t>– more difficulty with: </a:t>
            </a:r>
            <a:endParaRPr lang="en-US" sz="2400" dirty="0" smtClean="0"/>
          </a:p>
          <a:p>
            <a:pPr lvl="1"/>
            <a:r>
              <a:rPr lang="en-US" sz="2000" dirty="0" smtClean="0"/>
              <a:t>Time management; maintaining effective daily routines</a:t>
            </a:r>
            <a:endParaRPr lang="en-US" sz="2000" dirty="0"/>
          </a:p>
          <a:p>
            <a:pPr lvl="1"/>
            <a:r>
              <a:rPr lang="en-US" sz="2000" dirty="0"/>
              <a:t>Coping with </a:t>
            </a:r>
            <a:r>
              <a:rPr lang="en-US" sz="2000" dirty="0" smtClean="0"/>
              <a:t>stress; communicating needs</a:t>
            </a:r>
            <a:endParaRPr lang="en-US" sz="2000" dirty="0"/>
          </a:p>
          <a:p>
            <a:pPr lvl="1"/>
            <a:r>
              <a:rPr lang="en-US" sz="2000" dirty="0"/>
              <a:t>Organizational skills</a:t>
            </a:r>
          </a:p>
          <a:p>
            <a:pPr lvl="1"/>
            <a:r>
              <a:rPr lang="en-US" sz="2000" dirty="0" smtClean="0"/>
              <a:t>Problem solving skills</a:t>
            </a:r>
            <a:endParaRPr lang="en-US" sz="2000" dirty="0"/>
          </a:p>
          <a:p>
            <a:r>
              <a:rPr lang="en-US" sz="2400" dirty="0"/>
              <a:t>Need strong supports; lower </a:t>
            </a:r>
            <a:r>
              <a:rPr lang="en-US" sz="2400" dirty="0" smtClean="0"/>
              <a:t>self-esteem</a:t>
            </a:r>
            <a:r>
              <a:rPr lang="en-US" sz="2400" baseline="30000" dirty="0" smtClean="0"/>
              <a:t>1</a:t>
            </a:r>
            <a:endParaRPr lang="en-US" sz="2400" dirty="0"/>
          </a:p>
          <a:p>
            <a:pPr lvl="1"/>
            <a:r>
              <a:rPr lang="en-US" sz="2000" dirty="0" smtClean="0"/>
              <a:t>Often </a:t>
            </a:r>
            <a:r>
              <a:rPr lang="en-US" sz="2000" dirty="0"/>
              <a:t>unaware of </a:t>
            </a:r>
            <a:r>
              <a:rPr lang="en-US" sz="2000" dirty="0" smtClean="0"/>
              <a:t>/ under-utilize </a:t>
            </a:r>
            <a:r>
              <a:rPr lang="en-US" sz="2000" dirty="0"/>
              <a:t>resources and support </a:t>
            </a:r>
            <a:r>
              <a:rPr lang="en-US" sz="2000" dirty="0" smtClean="0"/>
              <a:t>services</a:t>
            </a:r>
          </a:p>
          <a:p>
            <a:pPr lvl="1"/>
            <a:r>
              <a:rPr lang="en-US" sz="2000" dirty="0">
                <a:latin typeface="Times New Roman"/>
                <a:cs typeface="Times New Roman"/>
              </a:rPr>
              <a:t>↑ </a:t>
            </a:r>
            <a:r>
              <a:rPr lang="en-US" sz="2000" dirty="0" smtClean="0"/>
              <a:t>Self-efficacy, </a:t>
            </a:r>
            <a:r>
              <a:rPr lang="en-US" sz="2000" dirty="0">
                <a:latin typeface="Times New Roman"/>
                <a:cs typeface="Times New Roman"/>
              </a:rPr>
              <a:t>↑ </a:t>
            </a:r>
            <a:r>
              <a:rPr lang="en-US" sz="2000" dirty="0" smtClean="0"/>
              <a:t>academic persistence, </a:t>
            </a:r>
            <a:r>
              <a:rPr lang="en-US" sz="2000" dirty="0">
                <a:latin typeface="Times New Roman"/>
                <a:cs typeface="Times New Roman"/>
              </a:rPr>
              <a:t>↑ </a:t>
            </a:r>
            <a:r>
              <a:rPr lang="en-US" sz="2000" dirty="0" smtClean="0"/>
              <a:t>effectiveness of strategy use</a:t>
            </a:r>
            <a:r>
              <a:rPr lang="en-US" sz="2000" baseline="30000" dirty="0"/>
              <a:t>2</a:t>
            </a:r>
            <a:endParaRPr lang="en-US" sz="2000" baseline="30000" dirty="0" smtClean="0"/>
          </a:p>
        </p:txBody>
      </p:sp>
      <p:sp>
        <p:nvSpPr>
          <p:cNvPr id="4" name="TextBox 3"/>
          <p:cNvSpPr txBox="1"/>
          <p:nvPr/>
        </p:nvSpPr>
        <p:spPr>
          <a:xfrm>
            <a:off x="291947" y="5754440"/>
            <a:ext cx="8775853" cy="692497"/>
          </a:xfrm>
          <a:prstGeom prst="rect">
            <a:avLst/>
          </a:prstGeom>
          <a:noFill/>
        </p:spPr>
        <p:txBody>
          <a:bodyPr wrap="square" rtlCol="0">
            <a:spAutoFit/>
          </a:bodyPr>
          <a:lstStyle/>
          <a:p>
            <a:pPr marL="342900" indent="-342900">
              <a:buFont typeface="+mj-lt"/>
              <a:buAutoNum type="arabicPeriod"/>
            </a:pPr>
            <a:r>
              <a:rPr lang="en-US" sz="1300" dirty="0" err="1" smtClean="0">
                <a:solidFill>
                  <a:prstClr val="black"/>
                </a:solidFill>
              </a:rPr>
              <a:t>Reiff</a:t>
            </a:r>
            <a:r>
              <a:rPr lang="en-US" sz="1300" dirty="0" smtClean="0">
                <a:solidFill>
                  <a:prstClr val="black"/>
                </a:solidFill>
              </a:rPr>
              <a:t>, H., </a:t>
            </a:r>
            <a:r>
              <a:rPr lang="en-US" sz="1300" dirty="0" err="1" smtClean="0">
                <a:solidFill>
                  <a:prstClr val="black"/>
                </a:solidFill>
              </a:rPr>
              <a:t>Hatzes</a:t>
            </a:r>
            <a:r>
              <a:rPr lang="en-US" sz="1300" dirty="0" smtClean="0">
                <a:solidFill>
                  <a:prstClr val="black"/>
                </a:solidFill>
              </a:rPr>
              <a:t>, N., </a:t>
            </a:r>
            <a:r>
              <a:rPr lang="en-US" sz="1300" dirty="0" err="1" smtClean="0">
                <a:solidFill>
                  <a:prstClr val="black"/>
                </a:solidFill>
              </a:rPr>
              <a:t>Bramel</a:t>
            </a:r>
            <a:r>
              <a:rPr lang="en-US" sz="1300" dirty="0" smtClean="0">
                <a:solidFill>
                  <a:prstClr val="black"/>
                </a:solidFill>
              </a:rPr>
              <a:t>, M., &amp; Gibbon, T. (2001). The Relation of LD and Gender with Emotional Intelligence in College Students. Journal of Learning Disabilities, 34(1), 66-78. </a:t>
            </a:r>
          </a:p>
          <a:p>
            <a:pPr marL="342900" indent="-342900">
              <a:buFont typeface="+mj-lt"/>
              <a:buAutoNum type="arabicPeriod"/>
            </a:pPr>
            <a:r>
              <a:rPr lang="en-US" sz="1300" dirty="0" err="1" smtClean="0">
                <a:solidFill>
                  <a:prstClr val="black"/>
                </a:solidFill>
              </a:rPr>
              <a:t>Pajares</a:t>
            </a:r>
            <a:r>
              <a:rPr lang="en-US" sz="1300" dirty="0" smtClean="0">
                <a:solidFill>
                  <a:prstClr val="black"/>
                </a:solidFill>
              </a:rPr>
              <a:t>, F. (1996). Self-efficacy beliefs in academic settings. Review of educational research, 66(4), 543-578.</a:t>
            </a:r>
          </a:p>
        </p:txBody>
      </p:sp>
    </p:spTree>
    <p:extLst>
      <p:ext uri="{BB962C8B-B14F-4D97-AF65-F5344CB8AC3E}">
        <p14:creationId xmlns:p14="http://schemas.microsoft.com/office/powerpoint/2010/main" val="130263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hlinkClick r:id="rId3"/>
              </a:rPr>
              <a:t>http://stemscholar.phhp.ufl.edu</a:t>
            </a:r>
            <a:r>
              <a:rPr lang="en-US" dirty="0" smtClean="0">
                <a:hlinkClick r:id="rId3"/>
              </a:rPr>
              <a:t>/</a:t>
            </a:r>
            <a:r>
              <a:rPr lang="en-US" dirty="0" smtClean="0"/>
              <a:t> </a:t>
            </a:r>
            <a:endParaRPr lang="en-US" dirty="0"/>
          </a:p>
        </p:txBody>
      </p:sp>
      <p:sp>
        <p:nvSpPr>
          <p:cNvPr id="4" name="Title 3"/>
          <p:cNvSpPr>
            <a:spLocks noGrp="1"/>
          </p:cNvSpPr>
          <p:nvPr>
            <p:ph type="title"/>
          </p:nvPr>
        </p:nvSpPr>
        <p:spPr/>
        <p:txBody>
          <a:bodyPr>
            <a:noAutofit/>
          </a:bodyPr>
          <a:lstStyle/>
          <a:p>
            <a:r>
              <a:rPr lang="en-US" sz="2800" b="1" dirty="0" smtClean="0"/>
              <a:t>Comprehensive Support for STEM Students with Learning Disabilities (CS</a:t>
            </a:r>
            <a:r>
              <a:rPr lang="en-US" sz="2800" b="1" baseline="30000" dirty="0" smtClean="0"/>
              <a:t>3</a:t>
            </a:r>
            <a:r>
              <a:rPr lang="en-US" sz="2800" b="1" dirty="0" smtClean="0"/>
              <a:t>LD)</a:t>
            </a:r>
            <a:endParaRPr lang="en-US" sz="2800" b="1"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8920" y="3200399"/>
            <a:ext cx="3748766" cy="320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52600"/>
            <a:ext cx="7620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473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3410"/>
          <a:stretch/>
        </p:blipFill>
        <p:spPr>
          <a:xfrm>
            <a:off x="410002" y="-76200"/>
            <a:ext cx="8323997" cy="6858000"/>
          </a:xfrm>
          <a:prstGeom prst="rect">
            <a:avLst/>
          </a:prstGeom>
        </p:spPr>
      </p:pic>
      <p:sp>
        <p:nvSpPr>
          <p:cNvPr id="2" name="Slide Number Placeholder 1"/>
          <p:cNvSpPr>
            <a:spLocks noGrp="1"/>
          </p:cNvSpPr>
          <p:nvPr>
            <p:ph type="sldNum" sz="quarter" idx="12"/>
          </p:nvPr>
        </p:nvSpPr>
        <p:spPr/>
        <p:txBody>
          <a:bodyPr/>
          <a:lstStyle/>
          <a:p>
            <a:fld id="{8DAEFDE9-DF1B-4A50-8CF4-A9CBC86D7E9F}" type="slidenum">
              <a:rPr lang="en-US" smtClean="0">
                <a:solidFill>
                  <a:srgbClr val="464646"/>
                </a:solidFill>
              </a:rPr>
              <a:pPr/>
              <a:t>7</a:t>
            </a:fld>
            <a:endParaRPr lang="en-US">
              <a:solidFill>
                <a:srgbClr val="464646"/>
              </a:solidFill>
            </a:endParaRPr>
          </a:p>
        </p:txBody>
      </p:sp>
    </p:spTree>
    <p:extLst>
      <p:ext uri="{BB962C8B-B14F-4D97-AF65-F5344CB8AC3E}">
        <p14:creationId xmlns:p14="http://schemas.microsoft.com/office/powerpoint/2010/main" val="1720876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CS</a:t>
            </a:r>
            <a:r>
              <a:rPr lang="en-US" baseline="30000" dirty="0" smtClean="0"/>
              <a:t>3</a:t>
            </a:r>
            <a:r>
              <a:rPr lang="en-US" dirty="0" smtClean="0"/>
              <a:t>LD Activities</a:t>
            </a:r>
            <a:endParaRPr lang="en-US" dirty="0"/>
          </a:p>
        </p:txBody>
      </p:sp>
      <p:sp>
        <p:nvSpPr>
          <p:cNvPr id="2" name="Slide Number Placeholder 1"/>
          <p:cNvSpPr>
            <a:spLocks noGrp="1"/>
          </p:cNvSpPr>
          <p:nvPr>
            <p:ph type="sldNum" sz="quarter" idx="12"/>
          </p:nvPr>
        </p:nvSpPr>
        <p:spPr/>
        <p:txBody>
          <a:bodyPr>
            <a:normAutofit/>
          </a:bodyPr>
          <a:lstStyle/>
          <a:p>
            <a:fld id="{8DAEFDE9-DF1B-4A50-8CF4-A9CBC86D7E9F}" type="slidenum">
              <a:rPr lang="en-US" smtClean="0"/>
              <a:pPr/>
              <a:t>8</a:t>
            </a:fld>
            <a:endParaRPr lang="en-US"/>
          </a:p>
        </p:txBody>
      </p:sp>
      <p:sp>
        <p:nvSpPr>
          <p:cNvPr id="4" name="Content Placeholder 3"/>
          <p:cNvSpPr>
            <a:spLocks noGrp="1"/>
          </p:cNvSpPr>
          <p:nvPr>
            <p:ph sz="quarter" idx="1"/>
          </p:nvPr>
        </p:nvSpPr>
        <p:spPr>
          <a:xfrm>
            <a:off x="612648" y="1600200"/>
            <a:ext cx="8153400" cy="5181600"/>
          </a:xfrm>
        </p:spPr>
        <p:txBody>
          <a:bodyPr>
            <a:normAutofit/>
          </a:bodyPr>
          <a:lstStyle/>
          <a:p>
            <a:r>
              <a:rPr lang="en-US" u="sng" dirty="0" smtClean="0"/>
              <a:t>Personal</a:t>
            </a:r>
            <a:r>
              <a:rPr lang="en-US" dirty="0"/>
              <a:t>: Undergraduate Group Trainings: self-advocacy; understanding symptoms &amp; capacities; time &amp; stress management</a:t>
            </a:r>
          </a:p>
          <a:p>
            <a:r>
              <a:rPr lang="en-US" u="sng" dirty="0" smtClean="0"/>
              <a:t>Interpersonal</a:t>
            </a:r>
            <a:r>
              <a:rPr lang="en-US" dirty="0"/>
              <a:t>: </a:t>
            </a:r>
            <a:r>
              <a:rPr lang="en-US" dirty="0" smtClean="0"/>
              <a:t>Mentors </a:t>
            </a:r>
            <a:r>
              <a:rPr lang="en-US" dirty="0" smtClean="0">
                <a:sym typeface="Wingdings" panose="05000000000000000000" pitchFamily="2" charset="2"/>
              </a:rPr>
              <a:t></a:t>
            </a:r>
            <a:r>
              <a:rPr lang="en-US" dirty="0" smtClean="0"/>
              <a:t> </a:t>
            </a:r>
          </a:p>
          <a:p>
            <a:pPr lvl="1"/>
            <a:r>
              <a:rPr lang="en-US" dirty="0" smtClean="0"/>
              <a:t>professional </a:t>
            </a:r>
            <a:r>
              <a:rPr lang="en-US" dirty="0"/>
              <a:t>enculturation: </a:t>
            </a:r>
            <a:r>
              <a:rPr lang="en-US" dirty="0" smtClean="0"/>
              <a:t>helping </a:t>
            </a:r>
            <a:r>
              <a:rPr lang="en-US" dirty="0"/>
              <a:t>understand the reality of their field – guided </a:t>
            </a:r>
            <a:r>
              <a:rPr lang="en-US" dirty="0" smtClean="0"/>
              <a:t>discovery</a:t>
            </a:r>
          </a:p>
          <a:p>
            <a:pPr lvl="1"/>
            <a:r>
              <a:rPr lang="en-US" dirty="0" smtClean="0"/>
              <a:t>social </a:t>
            </a:r>
            <a:r>
              <a:rPr lang="en-US" dirty="0"/>
              <a:t>support: </a:t>
            </a:r>
            <a:r>
              <a:rPr lang="en-US" dirty="0" smtClean="0"/>
              <a:t>acknowledging </a:t>
            </a:r>
            <a:r>
              <a:rPr lang="en-US" dirty="0"/>
              <a:t>their hard </a:t>
            </a:r>
            <a:r>
              <a:rPr lang="en-US" dirty="0" smtClean="0"/>
              <a:t>work</a:t>
            </a:r>
          </a:p>
          <a:p>
            <a:pPr lvl="1"/>
            <a:r>
              <a:rPr lang="en-US" dirty="0" smtClean="0"/>
              <a:t>empowerment </a:t>
            </a:r>
            <a:r>
              <a:rPr lang="en-US" dirty="0"/>
              <a:t>mentor: </a:t>
            </a:r>
            <a:r>
              <a:rPr lang="en-US" dirty="0" smtClean="0"/>
              <a:t>instilling </a:t>
            </a:r>
            <a:r>
              <a:rPr lang="en-US" dirty="0"/>
              <a:t>confidence to make </a:t>
            </a:r>
            <a:r>
              <a:rPr lang="en-US" dirty="0" smtClean="0"/>
              <a:t>decisions</a:t>
            </a:r>
          </a:p>
          <a:p>
            <a:r>
              <a:rPr lang="en-US" u="sng" dirty="0"/>
              <a:t>Institutional</a:t>
            </a:r>
            <a:r>
              <a:rPr lang="en-US" dirty="0"/>
              <a:t>: Faculty &amp; </a:t>
            </a:r>
            <a:r>
              <a:rPr lang="en-US" dirty="0" smtClean="0"/>
              <a:t>Administrators </a:t>
            </a:r>
            <a:r>
              <a:rPr lang="en-US" dirty="0" smtClean="0">
                <a:sym typeface="Wingdings" panose="05000000000000000000" pitchFamily="2" charset="2"/>
              </a:rPr>
              <a:t></a:t>
            </a:r>
            <a:r>
              <a:rPr lang="en-US" dirty="0" smtClean="0"/>
              <a:t> </a:t>
            </a:r>
            <a:r>
              <a:rPr lang="en-US" dirty="0"/>
              <a:t>Institutionalization of awareness &amp; UDL </a:t>
            </a:r>
            <a:r>
              <a:rPr lang="en-US" dirty="0" smtClean="0"/>
              <a:t>training</a:t>
            </a:r>
            <a:endParaRPr lang="en-US" dirty="0"/>
          </a:p>
          <a:p>
            <a:endParaRPr lang="en-US" dirty="0"/>
          </a:p>
        </p:txBody>
      </p:sp>
      <p:pic>
        <p:nvPicPr>
          <p:cNvPr id="5"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3846" y="0"/>
            <a:ext cx="2114960" cy="169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23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DAEFDE9-DF1B-4A50-8CF4-A9CBC86D7E9F}" type="slidenum">
              <a:rPr lang="en-US" smtClean="0"/>
              <a:pPr/>
              <a:t>9</a:t>
            </a:fld>
            <a:endParaRPr lang="en-US"/>
          </a:p>
        </p:txBody>
      </p:sp>
      <p:sp>
        <p:nvSpPr>
          <p:cNvPr id="3" name="Title 2"/>
          <p:cNvSpPr>
            <a:spLocks noGrp="1"/>
          </p:cNvSpPr>
          <p:nvPr>
            <p:ph type="title"/>
          </p:nvPr>
        </p:nvSpPr>
        <p:spPr>
          <a:xfrm>
            <a:off x="869873" y="762000"/>
            <a:ext cx="7620000" cy="990600"/>
          </a:xfrm>
        </p:spPr>
        <p:txBody>
          <a:bodyPr>
            <a:normAutofit fontScale="90000"/>
          </a:bodyPr>
          <a:lstStyle/>
          <a:p>
            <a:pPr>
              <a:lnSpc>
                <a:spcPct val="80000"/>
              </a:lnSpc>
            </a:pPr>
            <a:r>
              <a:rPr lang="en-US" dirty="0"/>
              <a:t>Meaningful </a:t>
            </a:r>
            <a:r>
              <a:rPr lang="en-US" dirty="0" smtClean="0"/>
              <a:t>Discussion Topics</a:t>
            </a:r>
            <a:br>
              <a:rPr lang="en-US" dirty="0" smtClean="0"/>
            </a:br>
            <a:r>
              <a:rPr lang="en-US" dirty="0" smtClean="0"/>
              <a:t>to our Scholars</a:t>
            </a:r>
            <a:endParaRPr lang="en-US" dirty="0"/>
          </a:p>
        </p:txBody>
      </p:sp>
      <p:sp>
        <p:nvSpPr>
          <p:cNvPr id="4" name="TextBox 3"/>
          <p:cNvSpPr txBox="1"/>
          <p:nvPr/>
        </p:nvSpPr>
        <p:spPr>
          <a:xfrm>
            <a:off x="309530" y="5715000"/>
            <a:ext cx="8775853" cy="492443"/>
          </a:xfrm>
          <a:prstGeom prst="rect">
            <a:avLst/>
          </a:prstGeom>
          <a:noFill/>
        </p:spPr>
        <p:txBody>
          <a:bodyPr wrap="square" rtlCol="0">
            <a:spAutoFit/>
          </a:bodyPr>
          <a:lstStyle/>
          <a:p>
            <a:pPr marL="342900" indent="-342900">
              <a:buFont typeface="+mj-lt"/>
              <a:buAutoNum type="arabicPeriod"/>
            </a:pPr>
            <a:r>
              <a:rPr lang="en-US" sz="1300" dirty="0" err="1" smtClean="0">
                <a:solidFill>
                  <a:prstClr val="black"/>
                </a:solidFill>
              </a:rPr>
              <a:t>Eide</a:t>
            </a:r>
            <a:r>
              <a:rPr lang="en-US" sz="1300" dirty="0" smtClean="0">
                <a:solidFill>
                  <a:prstClr val="black"/>
                </a:solidFill>
              </a:rPr>
              <a:t>, B. L., </a:t>
            </a:r>
            <a:r>
              <a:rPr lang="en-US" sz="1300" dirty="0" err="1" smtClean="0">
                <a:solidFill>
                  <a:prstClr val="black"/>
                </a:solidFill>
              </a:rPr>
              <a:t>Eide</a:t>
            </a:r>
            <a:r>
              <a:rPr lang="en-US" sz="1300" dirty="0" smtClean="0">
                <a:solidFill>
                  <a:prstClr val="black"/>
                </a:solidFill>
              </a:rPr>
              <a:t>, F. F. (2011) The Dyslexic </a:t>
            </a:r>
            <a:r>
              <a:rPr lang="en-US" sz="1300" dirty="0" err="1" smtClean="0">
                <a:solidFill>
                  <a:prstClr val="black"/>
                </a:solidFill>
              </a:rPr>
              <a:t>Advantate</a:t>
            </a:r>
            <a:r>
              <a:rPr lang="en-US" sz="1300" dirty="0" smtClean="0">
                <a:solidFill>
                  <a:prstClr val="black"/>
                </a:solidFill>
              </a:rPr>
              <a:t> Unlocking the Hidden Potential of the Dyslexic Brain. Plume: New York.</a:t>
            </a:r>
          </a:p>
          <a:p>
            <a:pPr marL="342900" indent="-342900">
              <a:buFont typeface="+mj-lt"/>
              <a:buAutoNum type="arabicPeriod"/>
            </a:pPr>
            <a:r>
              <a:rPr lang="en-US" sz="1300" dirty="0" smtClean="0">
                <a:solidFill>
                  <a:prstClr val="black"/>
                </a:solidFill>
              </a:rPr>
              <a:t>http://www.dyslexicadvantage.org/mind-strengths-in-dyslexia-what-are-they/ </a:t>
            </a:r>
          </a:p>
        </p:txBody>
      </p:sp>
      <p:sp>
        <p:nvSpPr>
          <p:cNvPr id="6" name="Subtitle 2"/>
          <p:cNvSpPr txBox="1">
            <a:spLocks/>
          </p:cNvSpPr>
          <p:nvPr/>
        </p:nvSpPr>
        <p:spPr>
          <a:xfrm>
            <a:off x="735056" y="2548596"/>
            <a:ext cx="7924800" cy="3188678"/>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marL="342900" indent="-342900" algn="l">
              <a:lnSpc>
                <a:spcPct val="150000"/>
              </a:lnSpc>
              <a:spcBef>
                <a:spcPts val="0"/>
              </a:spcBef>
              <a:buFont typeface="Arial" panose="020B0604020202020204" pitchFamily="34" charset="0"/>
              <a:buChar char="•"/>
            </a:pPr>
            <a:r>
              <a:rPr lang="en-US" b="1" dirty="0" smtClean="0">
                <a:solidFill>
                  <a:schemeClr val="tx2"/>
                </a:solidFill>
              </a:rPr>
              <a:t>Neurology of LD/AD</a:t>
            </a:r>
          </a:p>
          <a:p>
            <a:pPr marL="342900" indent="-342900" algn="l">
              <a:lnSpc>
                <a:spcPct val="150000"/>
              </a:lnSpc>
              <a:spcBef>
                <a:spcPts val="0"/>
              </a:spcBef>
              <a:buFont typeface="Arial" panose="020B0604020202020204" pitchFamily="34" charset="0"/>
              <a:buChar char="•"/>
            </a:pPr>
            <a:r>
              <a:rPr lang="en-US" b="1" dirty="0">
                <a:solidFill>
                  <a:schemeClr val="tx2"/>
                </a:solidFill>
              </a:rPr>
              <a:t>Cognitive Styles Common To LD/AD</a:t>
            </a:r>
            <a:r>
              <a:rPr lang="en-US" b="1" baseline="30000" dirty="0">
                <a:solidFill>
                  <a:schemeClr val="tx2"/>
                </a:solidFill>
              </a:rPr>
              <a:t>1,2</a:t>
            </a:r>
          </a:p>
          <a:p>
            <a:pPr marL="342900" indent="-342900" algn="l">
              <a:lnSpc>
                <a:spcPct val="150000"/>
              </a:lnSpc>
              <a:spcBef>
                <a:spcPts val="0"/>
              </a:spcBef>
              <a:buFont typeface="Arial" panose="020B0604020202020204" pitchFamily="34" charset="0"/>
              <a:buChar char="•"/>
            </a:pPr>
            <a:r>
              <a:rPr lang="en-US" b="1" dirty="0">
                <a:solidFill>
                  <a:schemeClr val="tx2"/>
                </a:solidFill>
              </a:rPr>
              <a:t>Big Picture Thinking (Interconnected Reasoning)</a:t>
            </a:r>
          </a:p>
          <a:p>
            <a:pPr marL="342900" indent="-342900" algn="l">
              <a:lnSpc>
                <a:spcPct val="150000"/>
              </a:lnSpc>
              <a:spcBef>
                <a:spcPts val="0"/>
              </a:spcBef>
              <a:buFont typeface="Arial" panose="020B0604020202020204" pitchFamily="34" charset="0"/>
              <a:buChar char="•"/>
            </a:pPr>
            <a:r>
              <a:rPr lang="en-US" b="1" dirty="0">
                <a:solidFill>
                  <a:schemeClr val="tx2"/>
                </a:solidFill>
              </a:rPr>
              <a:t>Dynamic Reasoning</a:t>
            </a:r>
          </a:p>
          <a:p>
            <a:pPr marL="342900" indent="-342900" algn="l">
              <a:lnSpc>
                <a:spcPct val="150000"/>
              </a:lnSpc>
              <a:spcBef>
                <a:spcPts val="0"/>
              </a:spcBef>
              <a:buFont typeface="Arial" panose="020B0604020202020204" pitchFamily="34" charset="0"/>
              <a:buChar char="•"/>
            </a:pPr>
            <a:r>
              <a:rPr lang="en-US" b="1" dirty="0">
                <a:solidFill>
                  <a:schemeClr val="tx2"/>
                </a:solidFill>
              </a:rPr>
              <a:t>Narrative Reasoning</a:t>
            </a:r>
          </a:p>
          <a:p>
            <a:pPr marL="342900" indent="-342900" algn="l">
              <a:lnSpc>
                <a:spcPct val="150000"/>
              </a:lnSpc>
              <a:spcBef>
                <a:spcPts val="0"/>
              </a:spcBef>
              <a:buFont typeface="Arial" panose="020B0604020202020204" pitchFamily="34" charset="0"/>
              <a:buChar char="•"/>
            </a:pPr>
            <a:r>
              <a:rPr lang="en-US" b="1" dirty="0">
                <a:solidFill>
                  <a:schemeClr val="tx2"/>
                </a:solidFill>
              </a:rPr>
              <a:t>3-Dimentional Spatial Reasoning</a:t>
            </a:r>
          </a:p>
          <a:p>
            <a:pPr algn="l">
              <a:spcBef>
                <a:spcPts val="0"/>
              </a:spcBef>
            </a:pPr>
            <a:endParaRPr lang="en-US" b="1" dirty="0" smtClean="0">
              <a:solidFill>
                <a:schemeClr val="tx2"/>
              </a:solidFill>
            </a:endParaRPr>
          </a:p>
          <a:p>
            <a:pPr algn="l">
              <a:spcBef>
                <a:spcPts val="0"/>
              </a:spcBef>
            </a:pPr>
            <a:endParaRPr lang="en-US" sz="1800" b="1" dirty="0" smtClean="0">
              <a:solidFill>
                <a:schemeClr val="tx2"/>
              </a:solidFill>
            </a:endParaRPr>
          </a:p>
          <a:p>
            <a:pPr algn="l">
              <a:spcBef>
                <a:spcPts val="0"/>
              </a:spcBef>
            </a:pPr>
            <a:endParaRPr lang="en-US" sz="1800" b="1" dirty="0" smtClean="0">
              <a:solidFill>
                <a:schemeClr val="tx2"/>
              </a:solidFill>
            </a:endParaRPr>
          </a:p>
        </p:txBody>
      </p:sp>
    </p:spTree>
    <p:extLst>
      <p:ext uri="{BB962C8B-B14F-4D97-AF65-F5344CB8AC3E}">
        <p14:creationId xmlns:p14="http://schemas.microsoft.com/office/powerpoint/2010/main" val="12931359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762</TotalTime>
  <Words>5874</Words>
  <Application>Microsoft Office PowerPoint</Application>
  <PresentationFormat>On-screen Show (4:3)</PresentationFormat>
  <Paragraphs>579</Paragraphs>
  <Slides>35</Slides>
  <Notes>33</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ＭＳ Ｐゴシック</vt:lpstr>
      <vt:lpstr>Arial</vt:lpstr>
      <vt:lpstr>Baskerville Old Face</vt:lpstr>
      <vt:lpstr>Calibri</vt:lpstr>
      <vt:lpstr>Geneva</vt:lpstr>
      <vt:lpstr>Georgia</vt:lpstr>
      <vt:lpstr>Gisha</vt:lpstr>
      <vt:lpstr>Symbol</vt:lpstr>
      <vt:lpstr>Times New Roman</vt:lpstr>
      <vt:lpstr>Verdana</vt:lpstr>
      <vt:lpstr>Wingdings</vt:lpstr>
      <vt:lpstr>Wingdings 2</vt:lpstr>
      <vt:lpstr>Civic</vt:lpstr>
      <vt:lpstr>Lessons from Students with Learning Disabilities at the University of Florida. </vt:lpstr>
      <vt:lpstr>Learning Disabilities &amp; Attention Disorder </vt:lpstr>
      <vt:lpstr>Learning Disabilities at UF</vt:lpstr>
      <vt:lpstr>UF DRC Student Population</vt:lpstr>
      <vt:lpstr>Challenges for Students with LD/AD</vt:lpstr>
      <vt:lpstr>Comprehensive Support for STEM Students with Learning Disabilities (CS3LD)</vt:lpstr>
      <vt:lpstr>PowerPoint Presentation</vt:lpstr>
      <vt:lpstr>CS3LD Activities</vt:lpstr>
      <vt:lpstr>Meaningful Discussion Topics to our Scholars</vt:lpstr>
      <vt:lpstr>Neural Differences</vt:lpstr>
      <vt:lpstr>Big Picture Thinking (Interconnected Reasoning)</vt:lpstr>
      <vt:lpstr>Dynamic Reasoning</vt:lpstr>
      <vt:lpstr>Narrative Reasoning</vt:lpstr>
      <vt:lpstr>3-D Spatial Reasoning</vt:lpstr>
      <vt:lpstr>What are your thoughts?</vt:lpstr>
      <vt:lpstr>Gold Standard Accessibility: What is UDL?</vt:lpstr>
      <vt:lpstr>Multiple means of representation: The “what” of learning</vt:lpstr>
      <vt:lpstr>Multiple means of expression: The “how” of learning</vt:lpstr>
      <vt:lpstr>Multiple means of engagement: The “why” of learning</vt:lpstr>
      <vt:lpstr>In a nutshell: Concerns</vt:lpstr>
      <vt:lpstr>In a nutshell: Concerns</vt:lpstr>
      <vt:lpstr>In a nutshell: Motivators</vt:lpstr>
      <vt:lpstr>Potential Advising Practices Related to LD</vt:lpstr>
      <vt:lpstr> Lets look at the handout – What are your thoughts?</vt:lpstr>
      <vt:lpstr>Implications for Student Service Providers</vt:lpstr>
      <vt:lpstr>Implications for Student Mental Health Providers/Advisors</vt:lpstr>
      <vt:lpstr>Implications for Disability Providers/Advisors</vt:lpstr>
      <vt:lpstr>Implications for Academic Advisors</vt:lpstr>
      <vt:lpstr>Tip Sheet</vt:lpstr>
      <vt:lpstr>Campus Accessibility</vt:lpstr>
      <vt:lpstr>What are your thoughts?</vt:lpstr>
      <vt:lpstr>Accommodations: Why &amp; how they help</vt:lpstr>
      <vt:lpstr>Resources</vt:lpstr>
      <vt:lpstr>CS3LD team – it takes a village…</vt:lpstr>
      <vt:lpstr>Acknowledgements</vt:lpstr>
    </vt:vector>
  </TitlesOfParts>
  <Company>College of Public Health &amp;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Sexton,Angela T</dc:creator>
  <cp:lastModifiedBy>Raymond,Nicole L</cp:lastModifiedBy>
  <cp:revision>87</cp:revision>
  <cp:lastPrinted>2017-01-25T16:08:39Z</cp:lastPrinted>
  <dcterms:created xsi:type="dcterms:W3CDTF">2016-11-30T19:48:45Z</dcterms:created>
  <dcterms:modified xsi:type="dcterms:W3CDTF">2018-01-19T15:36:16Z</dcterms:modified>
</cp:coreProperties>
</file>